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sldIdLst>
    <p:sldId id="256" r:id="rId2"/>
    <p:sldId id="257" r:id="rId3"/>
    <p:sldId id="272" r:id="rId4"/>
    <p:sldId id="274" r:id="rId5"/>
    <p:sldId id="276" r:id="rId6"/>
    <p:sldId id="286" r:id="rId7"/>
    <p:sldId id="287" r:id="rId8"/>
    <p:sldId id="288" r:id="rId9"/>
    <p:sldId id="289" r:id="rId10"/>
    <p:sldId id="326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31" r:id="rId38"/>
    <p:sldId id="332" r:id="rId39"/>
    <p:sldId id="327" r:id="rId40"/>
    <p:sldId id="328" r:id="rId41"/>
    <p:sldId id="329" r:id="rId42"/>
    <p:sldId id="330" r:id="rId43"/>
    <p:sldId id="333" r:id="rId44"/>
    <p:sldId id="334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342" r:id="rId62"/>
    <p:sldId id="343" r:id="rId63"/>
    <p:sldId id="344" r:id="rId64"/>
    <p:sldId id="345" r:id="rId65"/>
    <p:sldId id="346" r:id="rId66"/>
    <p:sldId id="347" r:id="rId67"/>
    <p:sldId id="348" r:id="rId68"/>
    <p:sldId id="349" r:id="rId69"/>
    <p:sldId id="350" r:id="rId70"/>
    <p:sldId id="278" r:id="rId71"/>
    <p:sldId id="277" r:id="rId72"/>
    <p:sldId id="279" r:id="rId73"/>
    <p:sldId id="351" r:id="rId74"/>
    <p:sldId id="352" r:id="rId75"/>
    <p:sldId id="353" r:id="rId76"/>
    <p:sldId id="354" r:id="rId77"/>
    <p:sldId id="285" r:id="rId78"/>
    <p:sldId id="355" r:id="rId79"/>
    <p:sldId id="356" r:id="rId80"/>
    <p:sldId id="280" r:id="rId81"/>
    <p:sldId id="357" r:id="rId82"/>
    <p:sldId id="358" r:id="rId83"/>
    <p:sldId id="265" r:id="rId84"/>
    <p:sldId id="271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92"/>
    <p:restoredTop sz="94771"/>
  </p:normalViewPr>
  <p:slideViewPr>
    <p:cSldViewPr snapToGrid="0" snapToObjects="1">
      <p:cViewPr varScale="1">
        <p:scale>
          <a:sx n="121" d="100"/>
          <a:sy n="121" d="100"/>
        </p:scale>
        <p:origin x="1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8/25/21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36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11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33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79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search?utf8=%E2%9C%93&amp;q=stars:%22%3e+100%22+language:Java&amp;type=Repositories&amp;ref=advsearch&amp;l=Java&amp;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boot/docs/current/reference/html/common-application-properties.html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2"/>
            <a:ext cx="11490960" cy="361292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Enterprise Programming 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Lesson 02: HTTP and REST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2829" y="5836244"/>
            <a:ext cx="9144000" cy="466585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/>
              <a:t>Bogdan </a:t>
            </a:r>
            <a:r>
              <a:rPr lang="en-US" dirty="0" err="1"/>
              <a:t>Marculescu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not Enough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407" y="1825625"/>
            <a:ext cx="11894695" cy="7002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u="sng" dirty="0">
                <a:solidFill>
                  <a:schemeClr val="accent1"/>
                </a:solidFill>
              </a:rPr>
              <a:t>en.wikipedia.org:443</a:t>
            </a:r>
            <a:r>
              <a:rPr lang="en-US" dirty="0"/>
              <a:t>/wiki/Uniform_Resource_Locator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01069" y="2992769"/>
            <a:ext cx="1909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host:port</a:t>
            </a:r>
            <a:endParaRPr lang="en-US" sz="2800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330975" y="2498494"/>
            <a:ext cx="0" cy="56436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7338" y="4549515"/>
            <a:ext cx="116698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Host and port are needed to establish a TCP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But what data should we send to specify that we want to retrieve the HTML page at that location?</a:t>
            </a:r>
          </a:p>
        </p:txBody>
      </p:sp>
    </p:spTree>
    <p:extLst>
      <p:ext uri="{BB962C8B-B14F-4D97-AF65-F5344CB8AC3E}">
        <p14:creationId xmlns:p14="http://schemas.microsoft.com/office/powerpoint/2010/main" val="458072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269" y="1825624"/>
            <a:ext cx="11459980" cy="4755057"/>
          </a:xfrm>
        </p:spPr>
        <p:txBody>
          <a:bodyPr/>
          <a:lstStyle/>
          <a:p>
            <a:r>
              <a:rPr lang="en-US" dirty="0"/>
              <a:t>Protocol Used to specify structure of messages </a:t>
            </a:r>
          </a:p>
          <a:p>
            <a:r>
              <a:rPr lang="en-US" dirty="0"/>
              <a:t>Started at CERN in 1989</a:t>
            </a:r>
          </a:p>
          <a:p>
            <a:r>
              <a:rPr lang="en-US" dirty="0"/>
              <a:t>1995: version 0.9</a:t>
            </a:r>
          </a:p>
          <a:p>
            <a:r>
              <a:rPr lang="en-US" dirty="0"/>
              <a:t>1996: version 1.1</a:t>
            </a:r>
          </a:p>
          <a:p>
            <a:r>
              <a:rPr lang="en-US" dirty="0"/>
              <a:t>1999: “updates” to 1.1</a:t>
            </a:r>
          </a:p>
          <a:p>
            <a:r>
              <a:rPr lang="en-US" dirty="0"/>
              <a:t>2014: more “updates” to 1.1</a:t>
            </a:r>
          </a:p>
          <a:p>
            <a:r>
              <a:rPr lang="en-US" dirty="0"/>
              <a:t>2015: version 2.0</a:t>
            </a:r>
          </a:p>
        </p:txBody>
      </p:sp>
    </p:spTree>
    <p:extLst>
      <p:ext uri="{BB962C8B-B14F-4D97-AF65-F5344CB8AC3E}">
        <p14:creationId xmlns:p14="http://schemas.microsoft.com/office/powerpoint/2010/main" val="3045017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 Versioning: What a Mess!!!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600" y="1825624"/>
            <a:ext cx="11664000" cy="4877575"/>
          </a:xfrm>
        </p:spPr>
        <p:txBody>
          <a:bodyPr>
            <a:normAutofit/>
          </a:bodyPr>
          <a:lstStyle/>
          <a:p>
            <a:r>
              <a:rPr lang="en-US" dirty="0"/>
              <a:t>HTTP is one the </a:t>
            </a:r>
            <a:r>
              <a:rPr lang="en-US" b="1" dirty="0"/>
              <a:t>worst </a:t>
            </a:r>
            <a:r>
              <a:rPr lang="en-US" dirty="0"/>
              <a:t>examples of versioning done </a:t>
            </a:r>
            <a:r>
              <a:rPr lang="en-US" b="1" dirty="0"/>
              <a:t>wrong</a:t>
            </a:r>
            <a:endParaRPr lang="en-US" dirty="0"/>
          </a:p>
          <a:p>
            <a:r>
              <a:rPr lang="en-US" dirty="0"/>
              <a:t>Changing specs and semantics over 18 years, but still keeping the same version number </a:t>
            </a:r>
            <a:r>
              <a:rPr lang="en-US" b="1" dirty="0"/>
              <a:t>1.1</a:t>
            </a:r>
            <a:r>
              <a:rPr lang="en-US" dirty="0"/>
              <a:t>!!!</a:t>
            </a:r>
          </a:p>
          <a:p>
            <a:r>
              <a:rPr lang="en-US" dirty="0"/>
              <a:t>Why? To support the largest number of browsers, even very old ones</a:t>
            </a:r>
          </a:p>
          <a:p>
            <a:r>
              <a:rPr lang="en-US" dirty="0"/>
              <a:t>Not many people realized there was an update in 2014… you might still find quite a few libraries/tools that wrongly use the 1999 version</a:t>
            </a:r>
          </a:p>
        </p:txBody>
      </p:sp>
    </p:spTree>
    <p:extLst>
      <p:ext uri="{BB962C8B-B14F-4D97-AF65-F5344CB8AC3E}">
        <p14:creationId xmlns:p14="http://schemas.microsoft.com/office/powerpoint/2010/main" val="4148358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RFC (Request for Comments)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4"/>
            <a:ext cx="11700000" cy="48271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Technically, a RFC is not a “standard” yet, but it is de-facto in practice</a:t>
            </a:r>
          </a:p>
          <a:p>
            <a:r>
              <a:rPr lang="en-US" dirty="0"/>
              <a:t>RFC 7230, HTTP/1.1: Message Syntax and Routing</a:t>
            </a:r>
          </a:p>
          <a:p>
            <a:r>
              <a:rPr lang="en-US" dirty="0"/>
              <a:t>RFC 7231, HTTP/1.1: Semantics and Content</a:t>
            </a:r>
          </a:p>
          <a:p>
            <a:r>
              <a:rPr lang="en-US" dirty="0"/>
              <a:t>RFC 7232, HTTP/1.1: Conditional Requests</a:t>
            </a:r>
          </a:p>
          <a:p>
            <a:r>
              <a:rPr lang="en-US" dirty="0"/>
              <a:t>RFC 7233, HTTP/1.1: Range Requests</a:t>
            </a:r>
          </a:p>
          <a:p>
            <a:r>
              <a:rPr lang="en-US" dirty="0"/>
              <a:t>RFC 7234, HTTP/1.1: Caching</a:t>
            </a:r>
          </a:p>
          <a:p>
            <a:r>
              <a:rPr lang="en-US" dirty="0"/>
              <a:t>RFC 7235, HTTP/1.1: Authentication</a:t>
            </a:r>
          </a:p>
          <a:p>
            <a:r>
              <a:rPr lang="en-US" dirty="0"/>
              <a:t>RFC 7540, HTTP/2</a:t>
            </a:r>
          </a:p>
          <a:p>
            <a:r>
              <a:rPr lang="en-US" dirty="0"/>
              <a:t>Etc.</a:t>
            </a:r>
          </a:p>
          <a:p>
            <a:r>
              <a:rPr lang="en-US" i="1" dirty="0"/>
              <a:t>When working with web services, it is fundamental to understand all the low level details of HTTP</a:t>
            </a:r>
          </a:p>
        </p:txBody>
      </p:sp>
    </p:spTree>
    <p:extLst>
      <p:ext uri="{BB962C8B-B14F-4D97-AF65-F5344CB8AC3E}">
        <p14:creationId xmlns:p14="http://schemas.microsoft.com/office/powerpoint/2010/main" val="2083728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1.1 vs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00" y="1825624"/>
            <a:ext cx="11635200" cy="4812775"/>
          </a:xfrm>
        </p:spPr>
        <p:txBody>
          <a:bodyPr>
            <a:normAutofit/>
          </a:bodyPr>
          <a:lstStyle/>
          <a:p>
            <a:r>
              <a:rPr lang="en-US" dirty="0"/>
              <a:t>v2 is quite recent (2015), and still not so common</a:t>
            </a:r>
          </a:p>
          <a:p>
            <a:r>
              <a:rPr lang="en-US" dirty="0"/>
              <a:t>Unless otherwise stated, we will just deal with v1.1</a:t>
            </a:r>
          </a:p>
          <a:p>
            <a:r>
              <a:rPr lang="en-US" dirty="0"/>
              <a:t>From user’s perspective, v2 is like v1.1</a:t>
            </a:r>
          </a:p>
          <a:p>
            <a:pPr lvl="1"/>
            <a:r>
              <a:rPr lang="en-US" dirty="0"/>
              <a:t>Same methods/verbs, just better optimization / performance improvement </a:t>
            </a:r>
          </a:p>
          <a:p>
            <a:pPr lvl="1"/>
            <a:r>
              <a:rPr lang="en-US" dirty="0"/>
              <a:t>More like adding functionalities, not replacing it</a:t>
            </a:r>
          </a:p>
          <a:p>
            <a:r>
              <a:rPr lang="en-US" dirty="0"/>
              <a:t>Main visible difference: v1.1 is “text” based, whereas v2 has its own byte format (less space, but more difficult to read/parse for humans) </a:t>
            </a:r>
          </a:p>
        </p:txBody>
      </p:sp>
    </p:spTree>
    <p:extLst>
      <p:ext uri="{BB962C8B-B14F-4D97-AF65-F5344CB8AC3E}">
        <p14:creationId xmlns:p14="http://schemas.microsoft.com/office/powerpoint/2010/main" val="667982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 Messages: 3 Main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825625"/>
            <a:ext cx="11020425" cy="4782644"/>
          </a:xfrm>
        </p:spPr>
        <p:txBody>
          <a:bodyPr>
            <a:normAutofit/>
          </a:bodyPr>
          <a:lstStyle/>
          <a:p>
            <a:r>
              <a:rPr lang="en-US" dirty="0"/>
              <a:t>First line specifying the action you want to do, </a:t>
            </a:r>
            <a:r>
              <a:rPr lang="en-US" dirty="0" err="1"/>
              <a:t>eg</a:t>
            </a:r>
            <a:r>
              <a:rPr lang="en-US" dirty="0"/>
              <a:t> GET a specific resource</a:t>
            </a:r>
          </a:p>
          <a:p>
            <a:r>
              <a:rPr lang="en-US" dirty="0"/>
              <a:t>Set of </a:t>
            </a:r>
            <a:r>
              <a:rPr lang="en-US" i="1" dirty="0"/>
              <a:t>headers </a:t>
            </a:r>
            <a:r>
              <a:rPr lang="en-US" dirty="0"/>
              <a:t>to provide extra meta-info 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in which format you want the response: JSON? Plain Text? XML?</a:t>
            </a:r>
          </a:p>
          <a:p>
            <a:pPr lvl="1"/>
            <a:r>
              <a:rPr lang="en-US" dirty="0"/>
              <a:t>In which language? Norwegian? English?</a:t>
            </a:r>
          </a:p>
          <a:p>
            <a:r>
              <a:rPr lang="en-US" dirty="0"/>
              <a:t>(Optional) Body: can be anything. </a:t>
            </a:r>
          </a:p>
          <a:p>
            <a:pPr lvl="1"/>
            <a:r>
              <a:rPr lang="en-US" dirty="0"/>
              <a:t>Request: usually to provide user data, </a:t>
            </a:r>
            <a:r>
              <a:rPr lang="en-US" dirty="0" err="1"/>
              <a:t>eg</a:t>
            </a:r>
            <a:r>
              <a:rPr lang="en-US" dirty="0"/>
              <a:t>, login/password in a submitted form</a:t>
            </a:r>
          </a:p>
          <a:p>
            <a:pPr lvl="1"/>
            <a:r>
              <a:rPr lang="en-US" dirty="0"/>
              <a:t>Response: the actual resource that is retrieved, </a:t>
            </a:r>
            <a:r>
              <a:rPr lang="en-US" dirty="0" err="1"/>
              <a:t>eg</a:t>
            </a:r>
            <a:r>
              <a:rPr lang="en-US" dirty="0"/>
              <a:t> a HTML page</a:t>
            </a:r>
          </a:p>
        </p:txBody>
      </p:sp>
    </p:spTree>
    <p:extLst>
      <p:ext uri="{BB962C8B-B14F-4D97-AF65-F5344CB8AC3E}">
        <p14:creationId xmlns:p14="http://schemas.microsoft.com/office/powerpoint/2010/main" val="1875386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4"/>
            <a:ext cx="11145000" cy="48271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&lt;METOD&gt; &lt;RESOURCE&gt; &lt;PROTOCOL&gt; \r\n</a:t>
            </a:r>
          </a:p>
          <a:p>
            <a:r>
              <a:rPr lang="en-US" dirty="0"/>
              <a:t>Ex.: GET     /    HTTP/1.1</a:t>
            </a:r>
          </a:p>
          <a:p>
            <a:pPr lvl="1"/>
            <a:r>
              <a:rPr lang="en-US" dirty="0"/>
              <a:t>&lt;method&gt;   </a:t>
            </a:r>
            <a:r>
              <a:rPr lang="en-US" b="1" dirty="0"/>
              <a:t>GET</a:t>
            </a:r>
          </a:p>
          <a:p>
            <a:pPr lvl="1"/>
            <a:r>
              <a:rPr lang="en-US" dirty="0"/>
              <a:t>&lt;resource&gt;  </a:t>
            </a:r>
            <a:r>
              <a:rPr lang="en-US" b="1" dirty="0"/>
              <a:t>/</a:t>
            </a:r>
          </a:p>
          <a:p>
            <a:pPr lvl="1"/>
            <a:r>
              <a:rPr lang="en-US" dirty="0"/>
              <a:t>&lt;protocol&gt;  </a:t>
            </a:r>
            <a:r>
              <a:rPr lang="en-US" b="1" dirty="0"/>
              <a:t>HTTP/1.1</a:t>
            </a:r>
          </a:p>
          <a:p>
            <a:r>
              <a:rPr lang="en-US" dirty="0"/>
              <a:t>A resource can be anything</a:t>
            </a:r>
          </a:p>
          <a:p>
            <a:pPr lvl="1"/>
            <a:r>
              <a:rPr lang="en-US" dirty="0"/>
              <a:t>html, jpeg, </a:t>
            </a:r>
            <a:r>
              <a:rPr lang="en-US" dirty="0" err="1"/>
              <a:t>json</a:t>
            </a:r>
            <a:r>
              <a:rPr lang="en-US" dirty="0"/>
              <a:t>, xml, pdf, etc. </a:t>
            </a:r>
          </a:p>
          <a:p>
            <a:r>
              <a:rPr lang="en-US" dirty="0"/>
              <a:t>A resource is identified by its </a:t>
            </a:r>
            <a:r>
              <a:rPr lang="en-US" i="1" dirty="0"/>
              <a:t>path</a:t>
            </a:r>
          </a:p>
          <a:p>
            <a:pPr lvl="1"/>
            <a:r>
              <a:rPr lang="en-US" dirty="0"/>
              <a:t>Recall URI, and such path is same as file-system on Mac/Linux, where “/” is the root</a:t>
            </a:r>
          </a:p>
        </p:txBody>
      </p:sp>
    </p:spTree>
    <p:extLst>
      <p:ext uri="{BB962C8B-B14F-4D97-AF65-F5344CB8AC3E}">
        <p14:creationId xmlns:p14="http://schemas.microsoft.com/office/powerpoint/2010/main" val="393637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kinds of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GET</a:t>
            </a:r>
            <a:r>
              <a:rPr lang="en-US" dirty="0"/>
              <a:t>: to retrieve a resource</a:t>
            </a:r>
          </a:p>
          <a:p>
            <a:r>
              <a:rPr lang="en-US" b="1" dirty="0"/>
              <a:t>POST</a:t>
            </a:r>
            <a:r>
              <a:rPr lang="en-US" dirty="0"/>
              <a:t>: to send data (in the HTTP body), and/or create a resource</a:t>
            </a:r>
          </a:p>
          <a:p>
            <a:r>
              <a:rPr lang="en-US" b="1" dirty="0"/>
              <a:t>PUT</a:t>
            </a:r>
            <a:r>
              <a:rPr lang="en-US" dirty="0"/>
              <a:t>: to replace an existing resource with a new one</a:t>
            </a:r>
          </a:p>
          <a:p>
            <a:r>
              <a:rPr lang="en-US" b="1" dirty="0"/>
              <a:t>PATCH</a:t>
            </a:r>
            <a:r>
              <a:rPr lang="en-US" dirty="0"/>
              <a:t>: to do a partial update on an existing resource</a:t>
            </a:r>
          </a:p>
          <a:p>
            <a:r>
              <a:rPr lang="en-US" b="1" dirty="0"/>
              <a:t>DELETE</a:t>
            </a:r>
            <a:r>
              <a:rPr lang="en-US" dirty="0"/>
              <a:t>: to delete a resource</a:t>
            </a:r>
          </a:p>
          <a:p>
            <a:r>
              <a:rPr lang="en-US" b="1" dirty="0"/>
              <a:t>HEAD</a:t>
            </a:r>
            <a:r>
              <a:rPr lang="en-US" dirty="0"/>
              <a:t>: like a GET, but only return headers, not the resource data</a:t>
            </a:r>
          </a:p>
          <a:p>
            <a:r>
              <a:rPr lang="en-US" dirty="0"/>
              <a:t>OPTIONS: to check what methods are available on a resource</a:t>
            </a:r>
          </a:p>
          <a:p>
            <a:r>
              <a:rPr lang="en-US" dirty="0"/>
              <a:t>TRACE: for debugging</a:t>
            </a:r>
          </a:p>
          <a:p>
            <a:r>
              <a:rPr lang="en-US" dirty="0"/>
              <a:t>CONNECT: tunneling connection through proxy</a:t>
            </a:r>
          </a:p>
        </p:txBody>
      </p:sp>
    </p:spTree>
    <p:extLst>
      <p:ext uri="{BB962C8B-B14F-4D97-AF65-F5344CB8AC3E}">
        <p14:creationId xmlns:p14="http://schemas.microsoft.com/office/powerpoint/2010/main" val="314879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5"/>
            <a:ext cx="11699999" cy="4601808"/>
          </a:xfrm>
        </p:spPr>
        <p:txBody>
          <a:bodyPr/>
          <a:lstStyle/>
          <a:p>
            <a:r>
              <a:rPr lang="en-US" dirty="0"/>
              <a:t>Each of the methods has a clear semantics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GET does retrieve a resource, whereas DELETE should delete it</a:t>
            </a:r>
          </a:p>
          <a:p>
            <a:r>
              <a:rPr lang="en-US" dirty="0"/>
              <a:t>But </a:t>
            </a:r>
            <a:r>
              <a:rPr lang="en-US" i="1" dirty="0"/>
              <a:t>how</a:t>
            </a:r>
            <a:r>
              <a:rPr lang="en-US" dirty="0"/>
              <a:t> the application server does handle them is completely up to it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an application server could delete a resource when a GET is executed</a:t>
            </a:r>
          </a:p>
        </p:txBody>
      </p:sp>
    </p:spTree>
    <p:extLst>
      <p:ext uri="{BB962C8B-B14F-4D97-AF65-F5344CB8AC3E}">
        <p14:creationId xmlns:p14="http://schemas.microsoft.com/office/powerpoint/2010/main" val="1825200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Verbs should not be in 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00" y="1825624"/>
            <a:ext cx="11822400" cy="4906375"/>
          </a:xfrm>
        </p:spPr>
        <p:txBody>
          <a:bodyPr>
            <a:normAutofit/>
          </a:bodyPr>
          <a:lstStyle/>
          <a:p>
            <a:r>
              <a:rPr lang="en-US" dirty="0"/>
              <a:t>Given a resource “/x.html”</a:t>
            </a:r>
          </a:p>
          <a:p>
            <a:r>
              <a:rPr lang="en-US" b="1" dirty="0"/>
              <a:t>Wrong</a:t>
            </a:r>
            <a:r>
              <a:rPr lang="en-US" dirty="0"/>
              <a:t>: GET on “www.foo.org/x.html/delete” to delete “x.html” </a:t>
            </a:r>
          </a:p>
          <a:p>
            <a:pPr lvl="1"/>
            <a:r>
              <a:rPr lang="en-US" dirty="0"/>
              <a:t>Here the resource would be “/x.html/delete”</a:t>
            </a:r>
          </a:p>
          <a:p>
            <a:r>
              <a:rPr lang="en-US" dirty="0"/>
              <a:t>Also wrong to use query, </a:t>
            </a:r>
            <a:r>
              <a:rPr lang="en-US" dirty="0" err="1"/>
              <a:t>eg</a:t>
            </a:r>
            <a:r>
              <a:rPr lang="en-US" dirty="0"/>
              <a:t> “www.foo.org/</a:t>
            </a:r>
            <a:r>
              <a:rPr lang="en-US" dirty="0" err="1"/>
              <a:t>x.html</a:t>
            </a:r>
            <a:r>
              <a:rPr lang="en-US" i="1" dirty="0" err="1"/>
              <a:t>?method</a:t>
            </a:r>
            <a:r>
              <a:rPr lang="en-US" i="1" dirty="0"/>
              <a:t>=delete</a:t>
            </a:r>
            <a:r>
              <a:rPr lang="en-US" dirty="0"/>
              <a:t>” </a:t>
            </a:r>
          </a:p>
          <a:p>
            <a:r>
              <a:rPr lang="en-US" dirty="0"/>
              <a:t>Paths should represent/identify resources, and NOT actions on those</a:t>
            </a:r>
          </a:p>
        </p:txBody>
      </p:sp>
    </p:spTree>
    <p:extLst>
      <p:ext uri="{BB962C8B-B14F-4D97-AF65-F5344CB8AC3E}">
        <p14:creationId xmlns:p14="http://schemas.microsoft.com/office/powerpoint/2010/main" val="465285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" y="1825625"/>
            <a:ext cx="11590020" cy="4351338"/>
          </a:xfrm>
        </p:spPr>
        <p:txBody>
          <a:bodyPr>
            <a:normAutofit/>
          </a:bodyPr>
          <a:lstStyle/>
          <a:p>
            <a:r>
              <a:rPr lang="en-US" dirty="0"/>
              <a:t>Refresh knowledge of HTTP protocol</a:t>
            </a:r>
          </a:p>
          <a:p>
            <a:r>
              <a:rPr lang="en-US" dirty="0"/>
              <a:t>Refresh knowledge of REST APIs</a:t>
            </a:r>
          </a:p>
          <a:p>
            <a:r>
              <a:rPr lang="en-US" dirty="0"/>
              <a:t>Learn how to build a REST API with </a:t>
            </a:r>
            <a:r>
              <a:rPr lang="en-US" dirty="0" err="1"/>
              <a:t>SpringBoot</a:t>
            </a:r>
            <a:r>
              <a:rPr lang="en-US" dirty="0"/>
              <a:t> and Kotlin</a:t>
            </a:r>
          </a:p>
        </p:txBody>
      </p:sp>
    </p:spTree>
    <p:extLst>
      <p:ext uri="{BB962C8B-B14F-4D97-AF65-F5344CB8AC3E}">
        <p14:creationId xmlns:p14="http://schemas.microsoft.com/office/powerpoint/2010/main" val="772506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" y="1833244"/>
            <a:ext cx="11590020" cy="47275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RFC 7231: “A request method is considered </a:t>
            </a:r>
            <a:r>
              <a:rPr lang="en-US" i="1" dirty="0"/>
              <a:t>idempotent</a:t>
            </a:r>
            <a:r>
              <a:rPr lang="en-US" dirty="0"/>
              <a:t> if the intended effect on the server of multiple identical requests with that method is the same as the effect for a single such request... </a:t>
            </a:r>
          </a:p>
          <a:p>
            <a:pPr marL="0" indent="0">
              <a:buNone/>
            </a:pPr>
            <a:r>
              <a:rPr lang="en-US" dirty="0"/>
              <a:t>… if a client sends a … request and the underlying connection is closed before any response is received, then the client can establish a new connection and retry the idempotent request.”</a:t>
            </a:r>
          </a:p>
        </p:txBody>
      </p:sp>
    </p:spTree>
    <p:extLst>
      <p:ext uri="{BB962C8B-B14F-4D97-AF65-F5344CB8AC3E}">
        <p14:creationId xmlns:p14="http://schemas.microsoft.com/office/powerpoint/2010/main" val="1183629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methods are idempotent?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745202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GET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POST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DELETE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PUT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PATCH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HEAD</a:t>
            </a:r>
          </a:p>
        </p:txBody>
      </p:sp>
      <p:pic>
        <p:nvPicPr>
          <p:cNvPr id="2050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5491869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1" y="2430942"/>
            <a:ext cx="585309" cy="585309"/>
          </a:xfrm>
          <a:prstGeom prst="rect">
            <a:avLst/>
          </a:prstGeom>
        </p:spPr>
      </p:pic>
      <p:pic>
        <p:nvPicPr>
          <p:cNvPr id="8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4016599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172" y="3226421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1690688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1" y="4762154"/>
            <a:ext cx="585309" cy="5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00" y="1825624"/>
            <a:ext cx="11808000" cy="4884775"/>
          </a:xfrm>
        </p:spPr>
        <p:txBody>
          <a:bodyPr>
            <a:normAutofit/>
          </a:bodyPr>
          <a:lstStyle/>
          <a:p>
            <a:r>
              <a:rPr lang="en-US" dirty="0"/>
              <a:t>Extra meta-information, besides Method/Resource</a:t>
            </a:r>
          </a:p>
          <a:p>
            <a:r>
              <a:rPr lang="en-US" dirty="0"/>
              <a:t>Pairs &lt;key&gt;:&lt;value&gt;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In which format am I expecting the resource? HTML? JSON?</a:t>
            </a:r>
          </a:p>
          <a:p>
            <a:pPr lvl="1"/>
            <a:r>
              <a:rPr lang="en-US" dirty="0"/>
              <a:t>In which language do I want it?</a:t>
            </a:r>
          </a:p>
          <a:p>
            <a:pPr lvl="1"/>
            <a:r>
              <a:rPr lang="en-US" dirty="0"/>
              <a:t>Who am I? (important for user authentication)</a:t>
            </a:r>
          </a:p>
          <a:p>
            <a:pPr lvl="1"/>
            <a:r>
              <a:rPr lang="en-US" dirty="0"/>
              <a:t>Should the TCP connection be kept alive, or should it be closed after this HTTP request?</a:t>
            </a:r>
          </a:p>
          <a:p>
            <a:pPr lvl="1"/>
            <a:r>
              <a:rPr lang="en-US" dirty="0"/>
              <a:t>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897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020" t="40940" r="1020" b="28635"/>
          <a:stretch/>
        </p:blipFill>
        <p:spPr>
          <a:xfrm>
            <a:off x="-140041" y="552892"/>
            <a:ext cx="16053648" cy="333862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180" y="4428417"/>
            <a:ext cx="11720945" cy="210085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Request for </a:t>
            </a:r>
            <a:r>
              <a:rPr lang="en-US" i="1" dirty="0">
                <a:hlinkClick r:id="rId3"/>
              </a:rPr>
              <a:t>www.google.com</a:t>
            </a:r>
            <a:r>
              <a:rPr lang="en-US" i="1" dirty="0"/>
              <a:t> </a:t>
            </a:r>
            <a:r>
              <a:rPr lang="en-US" dirty="0"/>
              <a:t>in a browser (</a:t>
            </a:r>
            <a:r>
              <a:rPr lang="en-US" dirty="0" err="1"/>
              <a:t>eg</a:t>
            </a:r>
            <a:r>
              <a:rPr lang="en-US" dirty="0"/>
              <a:t> Chrome)</a:t>
            </a:r>
            <a:endParaRPr lang="en-US" i="1" dirty="0"/>
          </a:p>
          <a:p>
            <a:r>
              <a:rPr lang="en-US" dirty="0"/>
              <a:t>Recall, you can use </a:t>
            </a:r>
            <a:r>
              <a:rPr lang="en-US" dirty="0" err="1"/>
              <a:t>WireShark</a:t>
            </a:r>
            <a:r>
              <a:rPr lang="en-US" dirty="0"/>
              <a:t> or Chrome Developer Tools</a:t>
            </a:r>
          </a:p>
          <a:p>
            <a:r>
              <a:rPr lang="en-US" dirty="0"/>
              <a:t>Several HTTP headers: </a:t>
            </a:r>
            <a:r>
              <a:rPr lang="en-US" dirty="0" err="1"/>
              <a:t>eg</a:t>
            </a:r>
            <a:r>
              <a:rPr lang="en-US" dirty="0"/>
              <a:t>, including preferred format and language</a:t>
            </a:r>
          </a:p>
        </p:txBody>
      </p:sp>
    </p:spTree>
    <p:extLst>
      <p:ext uri="{BB962C8B-B14F-4D97-AF65-F5344CB8AC3E}">
        <p14:creationId xmlns:p14="http://schemas.microsoft.com/office/powerpoint/2010/main" val="2996660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Body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600" y="1825624"/>
            <a:ext cx="11584800" cy="4899176"/>
          </a:xfrm>
        </p:spPr>
        <p:txBody>
          <a:bodyPr/>
          <a:lstStyle/>
          <a:p>
            <a:r>
              <a:rPr lang="en-US" dirty="0"/>
              <a:t>After last header, there must be an empty line</a:t>
            </a:r>
          </a:p>
          <a:p>
            <a:r>
              <a:rPr lang="en-US" dirty="0"/>
              <a:t>Any data after that, if any, would be part of the payload, </a:t>
            </a:r>
            <a:r>
              <a:rPr lang="en-US" dirty="0" err="1"/>
              <a:t>ie</a:t>
            </a:r>
            <a:r>
              <a:rPr lang="en-US" dirty="0"/>
              <a:t> HTTP body</a:t>
            </a:r>
          </a:p>
          <a:p>
            <a:r>
              <a:rPr lang="en-US" dirty="0"/>
              <a:t>Request: needed for </a:t>
            </a:r>
            <a:r>
              <a:rPr lang="en-US" b="1" dirty="0"/>
              <a:t>POST</a:t>
            </a:r>
            <a:r>
              <a:rPr lang="en-US" dirty="0"/>
              <a:t>, </a:t>
            </a:r>
            <a:r>
              <a:rPr lang="en-US" b="1" dirty="0"/>
              <a:t>PUT</a:t>
            </a:r>
            <a:r>
              <a:rPr lang="en-US" dirty="0"/>
              <a:t> and </a:t>
            </a:r>
            <a:r>
              <a:rPr lang="en-US" b="1" dirty="0"/>
              <a:t>PATCH</a:t>
            </a:r>
          </a:p>
          <a:p>
            <a:r>
              <a:rPr lang="en-US" dirty="0"/>
              <a:t>Response: needed for </a:t>
            </a:r>
            <a:r>
              <a:rPr lang="en-US" b="1" dirty="0"/>
              <a:t>GET </a:t>
            </a:r>
            <a:r>
              <a:rPr lang="en-US" dirty="0"/>
              <a:t>(also the other methods “might” have body, but </a:t>
            </a:r>
            <a:r>
              <a:rPr lang="en-US" b="1" dirty="0"/>
              <a:t>HEAD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9861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462" y="454025"/>
            <a:ext cx="11630025" cy="7651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http://</a:t>
            </a:r>
            <a:r>
              <a:rPr lang="en-US" i="1" dirty="0"/>
              <a:t>www.rd.com</a:t>
            </a:r>
            <a:r>
              <a:rPr lang="en-US" b="1" dirty="0"/>
              <a:t>/wp-content/uploads/sites/2/2016/04/01-cat-wants-to-tell-you-laptop.jpg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136" y="1336553"/>
            <a:ext cx="7893504" cy="526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18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165" y="489885"/>
            <a:ext cx="10515600" cy="5320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GET with no body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40" y="1550895"/>
            <a:ext cx="11443249" cy="210670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83340" y="4676403"/>
            <a:ext cx="10515600" cy="532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Have a look at the “Accept” header… there is no “jpg” there, why? </a:t>
            </a:r>
          </a:p>
        </p:txBody>
      </p:sp>
    </p:spTree>
    <p:extLst>
      <p:ext uri="{BB962C8B-B14F-4D97-AF65-F5344CB8AC3E}">
        <p14:creationId xmlns:p14="http://schemas.microsoft.com/office/powerpoint/2010/main" val="916651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3648" y="254444"/>
            <a:ext cx="6320118" cy="592251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this case, payload is in JPEG format</a:t>
            </a:r>
          </a:p>
          <a:p>
            <a:r>
              <a:rPr lang="en-US" dirty="0"/>
              <a:t>“Content-type” header: </a:t>
            </a:r>
          </a:p>
          <a:p>
            <a:pPr lvl="1"/>
            <a:r>
              <a:rPr lang="en-US" dirty="0"/>
              <a:t>need to specify the format, </a:t>
            </a:r>
            <a:r>
              <a:rPr lang="en-US" dirty="0" err="1"/>
              <a:t>eg</a:t>
            </a:r>
            <a:r>
              <a:rPr lang="en-US" dirty="0"/>
              <a:t> JPEG. Note this is necessary because what requested by user (“Accept”) might be a list, and also server might return something different</a:t>
            </a:r>
          </a:p>
          <a:p>
            <a:r>
              <a:rPr lang="en-US" dirty="0"/>
              <a:t>“Content-length” header:</a:t>
            </a:r>
          </a:p>
          <a:p>
            <a:pPr lvl="1"/>
            <a:r>
              <a:rPr lang="en-US" dirty="0"/>
              <a:t>Essential, otherwise HTTP parser cannot know when payload is finished</a:t>
            </a:r>
          </a:p>
          <a:p>
            <a:r>
              <a:rPr lang="en-US" dirty="0"/>
              <a:t>Cache handling: headers like “Cache-Control”, “</a:t>
            </a:r>
            <a:r>
              <a:rPr lang="en-US" dirty="0" err="1"/>
              <a:t>ETag</a:t>
            </a:r>
            <a:r>
              <a:rPr lang="en-US" dirty="0"/>
              <a:t>”, “Last-Modified”, etc.</a:t>
            </a:r>
          </a:p>
          <a:p>
            <a:pPr lvl="1"/>
            <a:r>
              <a:rPr lang="en-US" dirty="0"/>
              <a:t>If visiting page for second time, no need to re-download image if hasn’t changed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5" y="254444"/>
            <a:ext cx="4918262" cy="654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40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kind of headers and body as HTTP request</a:t>
            </a:r>
          </a:p>
          <a:p>
            <a:r>
              <a:rPr lang="en-US" dirty="0"/>
              <a:t>Only first line does differ</a:t>
            </a:r>
          </a:p>
          <a:p>
            <a:r>
              <a:rPr lang="en-US" dirty="0"/>
              <a:t>&lt;PROTOCOL&gt; &lt;STATUS&gt; &lt;DESCRIPTION&gt;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“HTTP/1.1    200    OK” </a:t>
            </a:r>
          </a:p>
          <a:p>
            <a:pPr lvl="2"/>
            <a:r>
              <a:rPr lang="en-US" dirty="0"/>
              <a:t>Note: only 1 space “ ” between the tags, I added extras just for readability</a:t>
            </a:r>
          </a:p>
          <a:p>
            <a:r>
              <a:rPr lang="en-US" dirty="0"/>
              <a:t>When making a request, a lot of things could happen on server, and the “status” is used to say what happened</a:t>
            </a:r>
          </a:p>
        </p:txBody>
      </p:sp>
    </p:spTree>
    <p:extLst>
      <p:ext uri="{BB962C8B-B14F-4D97-AF65-F5344CB8AC3E}">
        <p14:creationId xmlns:p14="http://schemas.microsoft.com/office/powerpoint/2010/main" val="3931234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Status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digit number, divided into “families”</a:t>
            </a:r>
          </a:p>
          <a:p>
            <a:r>
              <a:rPr lang="en-US" dirty="0"/>
              <a:t>1xx: informational, interim response</a:t>
            </a:r>
          </a:p>
          <a:p>
            <a:r>
              <a:rPr lang="en-US" dirty="0"/>
              <a:t>2xx: success</a:t>
            </a:r>
          </a:p>
          <a:p>
            <a:r>
              <a:rPr lang="en-US" dirty="0"/>
              <a:t>3xx: redirection</a:t>
            </a:r>
          </a:p>
          <a:p>
            <a:r>
              <a:rPr lang="en-US" dirty="0"/>
              <a:t>4xx: user error</a:t>
            </a:r>
          </a:p>
          <a:p>
            <a:r>
              <a:rPr lang="en-US" dirty="0"/>
              <a:t>5xx: server error</a:t>
            </a:r>
          </a:p>
        </p:txBody>
      </p:sp>
    </p:spTree>
    <p:extLst>
      <p:ext uri="{BB962C8B-B14F-4D97-AF65-F5344CB8AC3E}">
        <p14:creationId xmlns:p14="http://schemas.microsoft.com/office/powerpoint/2010/main" val="3657261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1582427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2xx Success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5"/>
            <a:ext cx="11865600" cy="4351338"/>
          </a:xfrm>
        </p:spPr>
        <p:txBody>
          <a:bodyPr/>
          <a:lstStyle/>
          <a:p>
            <a:r>
              <a:rPr lang="en-US" b="1" dirty="0"/>
              <a:t>200</a:t>
            </a:r>
            <a:r>
              <a:rPr lang="en-US" dirty="0"/>
              <a:t>: OK</a:t>
            </a:r>
          </a:p>
          <a:p>
            <a:r>
              <a:rPr lang="en-US" b="1" dirty="0"/>
              <a:t>201</a:t>
            </a:r>
            <a:r>
              <a:rPr lang="en-US" dirty="0"/>
              <a:t>: resource created</a:t>
            </a:r>
          </a:p>
          <a:p>
            <a:r>
              <a:rPr lang="en-US" b="1" dirty="0"/>
              <a:t>202</a:t>
            </a:r>
            <a:r>
              <a:rPr lang="en-US" dirty="0"/>
              <a:t>: accepted, but not completed (</a:t>
            </a:r>
            <a:r>
              <a:rPr lang="en-US" dirty="0" err="1"/>
              <a:t>eg</a:t>
            </a:r>
            <a:r>
              <a:rPr lang="en-US" dirty="0"/>
              <a:t>, background operation)</a:t>
            </a:r>
          </a:p>
          <a:p>
            <a:r>
              <a:rPr lang="en-US" b="1" dirty="0"/>
              <a:t>204</a:t>
            </a:r>
            <a:r>
              <a:rPr lang="en-US" dirty="0"/>
              <a:t>: no content (</a:t>
            </a:r>
            <a:r>
              <a:rPr lang="en-US" dirty="0" err="1"/>
              <a:t>eg</a:t>
            </a:r>
            <a:r>
              <a:rPr lang="en-US" dirty="0"/>
              <a:t>, as result of PUT or DELETE)</a:t>
            </a:r>
          </a:p>
        </p:txBody>
      </p:sp>
    </p:spTree>
    <p:extLst>
      <p:ext uri="{BB962C8B-B14F-4D97-AF65-F5344CB8AC3E}">
        <p14:creationId xmlns:p14="http://schemas.microsoft.com/office/powerpoint/2010/main" val="3047514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3xx Redirection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000" y="1825624"/>
            <a:ext cx="11808000" cy="48847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Note: the semantics of these codes is a “</a:t>
            </a:r>
            <a:r>
              <a:rPr lang="en-US" b="1" dirty="0"/>
              <a:t>mess</a:t>
            </a:r>
            <a:r>
              <a:rPr lang="en-US" dirty="0"/>
              <a:t>”, being changing with different “updates” of HTTP 1.1… and being left in an inconsistent state</a:t>
            </a:r>
          </a:p>
          <a:p>
            <a:r>
              <a:rPr lang="en-US" b="1" dirty="0"/>
              <a:t>301</a:t>
            </a:r>
            <a:r>
              <a:rPr lang="en-US" dirty="0"/>
              <a:t> permanent redirection</a:t>
            </a:r>
          </a:p>
          <a:p>
            <a:pPr lvl="1"/>
            <a:r>
              <a:rPr lang="en-US" dirty="0"/>
              <a:t>If X redirects to Y, then client will never ask for X again, and go straight for Y</a:t>
            </a:r>
          </a:p>
          <a:p>
            <a:r>
              <a:rPr lang="en-US" b="1" dirty="0"/>
              <a:t>302</a:t>
            </a:r>
            <a:r>
              <a:rPr lang="en-US" dirty="0"/>
              <a:t> temporary redirection</a:t>
            </a:r>
          </a:p>
          <a:p>
            <a:pPr lvl="1"/>
            <a:r>
              <a:rPr lang="en-US" dirty="0"/>
              <a:t>“May” change verb, </a:t>
            </a:r>
            <a:r>
              <a:rPr lang="en-US" dirty="0" err="1"/>
              <a:t>eg</a:t>
            </a:r>
            <a:r>
              <a:rPr lang="en-US" dirty="0"/>
              <a:t> from POST to GET</a:t>
            </a:r>
          </a:p>
          <a:p>
            <a:r>
              <a:rPr lang="en-US" b="1" dirty="0"/>
              <a:t>307</a:t>
            </a:r>
            <a:r>
              <a:rPr lang="en-US" dirty="0"/>
              <a:t> temporary redirection, but same verb 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a POST stays a POST</a:t>
            </a:r>
          </a:p>
          <a:p>
            <a:r>
              <a:rPr lang="en-US" dirty="0"/>
              <a:t>“</a:t>
            </a:r>
            <a:r>
              <a:rPr lang="en-US" i="1" dirty="0"/>
              <a:t>Location</a:t>
            </a:r>
            <a:r>
              <a:rPr lang="en-US" dirty="0"/>
              <a:t>” header: URI of where we should redirect</a:t>
            </a:r>
          </a:p>
        </p:txBody>
      </p:sp>
    </p:spTree>
    <p:extLst>
      <p:ext uri="{BB962C8B-B14F-4D97-AF65-F5344CB8AC3E}">
        <p14:creationId xmlns:p14="http://schemas.microsoft.com/office/powerpoint/2010/main" val="2281027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273900"/>
            <a:ext cx="737235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84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4xx User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000" y="1825624"/>
            <a:ext cx="11606400" cy="48199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400</a:t>
            </a:r>
            <a:r>
              <a:rPr lang="en-US" dirty="0"/>
              <a:t>: bad request (generic error code)</a:t>
            </a:r>
          </a:p>
          <a:p>
            <a:r>
              <a:rPr lang="en-US" b="1" dirty="0"/>
              <a:t>401</a:t>
            </a:r>
            <a:r>
              <a:rPr lang="en-US" dirty="0"/>
              <a:t>: unauthorized (user not authenticated)</a:t>
            </a:r>
          </a:p>
          <a:p>
            <a:r>
              <a:rPr lang="en-US" b="1" dirty="0"/>
              <a:t>403</a:t>
            </a:r>
            <a:r>
              <a:rPr lang="en-US" dirty="0"/>
              <a:t>: forbidden (authenticated but lacking authorization, or not accessible regardless of </a:t>
            </a:r>
            <a:r>
              <a:rPr lang="en-US" dirty="0" err="1"/>
              <a:t>auth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Note: RFC 7231/7235 are rather ambiguous/confusing when it comes to define authentication/authorization, </a:t>
            </a:r>
            <a:r>
              <a:rPr lang="en-US"/>
              <a:t>and differences </a:t>
            </a:r>
            <a:r>
              <a:rPr lang="en-US" dirty="0"/>
              <a:t>between 401 and 403</a:t>
            </a:r>
          </a:p>
          <a:p>
            <a:r>
              <a:rPr lang="en-US" b="1" dirty="0"/>
              <a:t>404</a:t>
            </a:r>
            <a:r>
              <a:rPr lang="en-US" dirty="0"/>
              <a:t>: not found (likely the most famous HTTP status code)</a:t>
            </a:r>
          </a:p>
          <a:p>
            <a:r>
              <a:rPr lang="en-US" b="1" dirty="0"/>
              <a:t>405</a:t>
            </a:r>
            <a:r>
              <a:rPr lang="en-US" dirty="0"/>
              <a:t>: method not allowed (</a:t>
            </a:r>
            <a:r>
              <a:rPr lang="en-US" dirty="0" err="1"/>
              <a:t>eg</a:t>
            </a:r>
            <a:r>
              <a:rPr lang="en-US" dirty="0"/>
              <a:t> doing DELETE on a read-only resource)</a:t>
            </a:r>
          </a:p>
          <a:p>
            <a:r>
              <a:rPr lang="en-US" b="1" dirty="0"/>
              <a:t>415</a:t>
            </a:r>
            <a:r>
              <a:rPr lang="en-US" dirty="0"/>
              <a:t>: unsupported media type (</a:t>
            </a:r>
            <a:r>
              <a:rPr lang="en-US" dirty="0" err="1"/>
              <a:t>eg</a:t>
            </a:r>
            <a:r>
              <a:rPr lang="en-US" dirty="0"/>
              <a:t> sending XML to JSON-only server)</a:t>
            </a:r>
          </a:p>
        </p:txBody>
      </p:sp>
    </p:spTree>
    <p:extLst>
      <p:ext uri="{BB962C8B-B14F-4D97-AF65-F5344CB8AC3E}">
        <p14:creationId xmlns:p14="http://schemas.microsoft.com/office/powerpoint/2010/main" val="931442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" y="358775"/>
            <a:ext cx="11726113" cy="6127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Even if error (</a:t>
            </a:r>
            <a:r>
              <a:rPr lang="en-US" dirty="0" err="1"/>
              <a:t>eg</a:t>
            </a:r>
            <a:r>
              <a:rPr lang="en-US" dirty="0"/>
              <a:t> 404), response can have a body, </a:t>
            </a:r>
            <a:r>
              <a:rPr lang="en-US" dirty="0" err="1"/>
              <a:t>eg</a:t>
            </a:r>
            <a:r>
              <a:rPr lang="en-US" dirty="0"/>
              <a:t> an HTML page to display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17155"/>
            <a:ext cx="11726113" cy="45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30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5xx Server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00" y="1825624"/>
            <a:ext cx="11800800" cy="4942376"/>
          </a:xfrm>
        </p:spPr>
        <p:txBody>
          <a:bodyPr>
            <a:normAutofit/>
          </a:bodyPr>
          <a:lstStyle/>
          <a:p>
            <a:r>
              <a:rPr lang="en-US" dirty="0"/>
              <a:t>500: Internal Server Error</a:t>
            </a:r>
          </a:p>
          <a:p>
            <a:pPr lvl="1"/>
            <a:r>
              <a:rPr lang="en-US" dirty="0"/>
              <a:t>Often, a bug, </a:t>
            </a:r>
            <a:r>
              <a:rPr lang="en-US" dirty="0" err="1"/>
              <a:t>eg</a:t>
            </a:r>
            <a:r>
              <a:rPr lang="en-US" dirty="0"/>
              <a:t> an exception in the business logic (like a NPE), that propagates to the application server will be handled with a 500 response</a:t>
            </a:r>
          </a:p>
          <a:p>
            <a:pPr lvl="2"/>
            <a:r>
              <a:rPr lang="en-US" dirty="0"/>
              <a:t>Note: if whole application server does crash, then you get no response…</a:t>
            </a:r>
          </a:p>
          <a:p>
            <a:pPr lvl="1"/>
            <a:r>
              <a:rPr lang="en-US" dirty="0"/>
              <a:t>Required external services have problems, </a:t>
            </a:r>
            <a:r>
              <a:rPr lang="en-US" dirty="0" err="1"/>
              <a:t>eg</a:t>
            </a:r>
            <a:r>
              <a:rPr lang="en-US" dirty="0"/>
              <a:t> database connection failed </a:t>
            </a:r>
          </a:p>
          <a:p>
            <a:r>
              <a:rPr lang="en-US" dirty="0"/>
              <a:t>503: Service Unavailable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overloaded of requests, or scheduled downtime for maintenance </a:t>
            </a:r>
          </a:p>
        </p:txBody>
      </p:sp>
    </p:spTree>
    <p:extLst>
      <p:ext uri="{BB962C8B-B14F-4D97-AF65-F5344CB8AC3E}">
        <p14:creationId xmlns:p14="http://schemas.microsoft.com/office/powerpoint/2010/main" val="1454024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r>
              <a:rPr lang="en-US" b="1" dirty="0"/>
              <a:t>S </a:t>
            </a:r>
            <a:r>
              <a:rPr lang="en-US" dirty="0"/>
              <a:t>(HTTP </a:t>
            </a:r>
            <a:r>
              <a:rPr lang="en-US" b="1" dirty="0"/>
              <a:t>S</a:t>
            </a:r>
            <a:r>
              <a:rPr lang="en-US" dirty="0"/>
              <a:t>ecure)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825624"/>
            <a:ext cx="11620500" cy="4864735"/>
          </a:xfrm>
        </p:spPr>
        <p:txBody>
          <a:bodyPr>
            <a:normAutofit fontScale="92500"/>
          </a:bodyPr>
          <a:lstStyle/>
          <a:p>
            <a:r>
              <a:rPr lang="en-US" dirty="0"/>
              <a:t>Encrypted version of HTTP, using  Transport Layer Security (TLS)</a:t>
            </a:r>
          </a:p>
          <a:p>
            <a:r>
              <a:rPr lang="en-US" dirty="0"/>
              <a:t>Usually on port 443 instead of 80</a:t>
            </a:r>
          </a:p>
          <a:p>
            <a:r>
              <a:rPr lang="en-US" dirty="0"/>
              <a:t>URIs are the same as in HTTP (just the “scheme” does change)</a:t>
            </a:r>
          </a:p>
          <a:p>
            <a:r>
              <a:rPr lang="en-US" dirty="0"/>
              <a:t>Note,  the whole HTTP messages are encrypted, </a:t>
            </a:r>
            <a:r>
              <a:rPr lang="en-US" b="1" dirty="0"/>
              <a:t>but still using TCP</a:t>
            </a:r>
          </a:p>
          <a:p>
            <a:pPr lvl="1"/>
            <a:r>
              <a:rPr lang="en-US" dirty="0"/>
              <a:t>this means it is still possible to find out the IP address and port of remote server, although cannot decipher the actual sent messages</a:t>
            </a:r>
          </a:p>
          <a:p>
            <a:pPr lvl="1"/>
            <a:r>
              <a:rPr lang="en-US" dirty="0"/>
              <a:t>this issue can be avoided by going through proxy networks like TOR , or any VPN provider (but this latter would know what you visit) </a:t>
            </a:r>
          </a:p>
        </p:txBody>
      </p:sp>
    </p:spTree>
    <p:extLst>
      <p:ext uri="{BB962C8B-B14F-4D97-AF65-F5344CB8AC3E}">
        <p14:creationId xmlns:p14="http://schemas.microsoft.com/office/powerpoint/2010/main" val="4223000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</a:t>
            </a:r>
          </a:p>
        </p:txBody>
      </p:sp>
    </p:spTree>
    <p:extLst>
      <p:ext uri="{BB962C8B-B14F-4D97-AF65-F5344CB8AC3E}">
        <p14:creationId xmlns:p14="http://schemas.microsoft.com/office/powerpoint/2010/main" val="4039471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3" y="1825624"/>
            <a:ext cx="11647357" cy="4800027"/>
          </a:xfrm>
        </p:spPr>
        <p:txBody>
          <a:bodyPr>
            <a:normAutofit/>
          </a:bodyPr>
          <a:lstStyle/>
          <a:p>
            <a:r>
              <a:rPr lang="en-US" b="1" dirty="0"/>
              <a:t>Re</a:t>
            </a:r>
            <a:r>
              <a:rPr lang="en-US" dirty="0"/>
              <a:t>presentational </a:t>
            </a:r>
            <a:r>
              <a:rPr lang="en-US" b="1" dirty="0"/>
              <a:t>S</a:t>
            </a:r>
            <a:r>
              <a:rPr lang="en-US" dirty="0"/>
              <a:t>tate </a:t>
            </a:r>
            <a:r>
              <a:rPr lang="en-US" b="1" dirty="0"/>
              <a:t>T</a:t>
            </a:r>
            <a:r>
              <a:rPr lang="en-US" dirty="0"/>
              <a:t>ransfer (REST) </a:t>
            </a:r>
          </a:p>
          <a:p>
            <a:r>
              <a:rPr lang="en-US" dirty="0"/>
              <a:t>Most common type of web services</a:t>
            </a:r>
          </a:p>
          <a:p>
            <a:r>
              <a:rPr lang="en-US" dirty="0"/>
              <a:t>Access to set of resources using HTTP</a:t>
            </a:r>
          </a:p>
          <a:p>
            <a:r>
              <a:rPr lang="en-US" dirty="0"/>
              <a:t>REST is </a:t>
            </a:r>
            <a:r>
              <a:rPr lang="en-US" i="1" dirty="0"/>
              <a:t>not a protocol</a:t>
            </a:r>
            <a:r>
              <a:rPr lang="en-US" dirty="0"/>
              <a:t>, but just architectural guidelines on how to define HTTP endpoints</a:t>
            </a:r>
          </a:p>
          <a:p>
            <a:pPr lvl="1"/>
            <a:r>
              <a:rPr lang="en-US" dirty="0"/>
              <a:t>Example: should not delete a resource when answering a GET, but no one will stop you from implementing an API that does that</a:t>
            </a:r>
          </a:p>
          <a:p>
            <a:r>
              <a:rPr lang="en-US" dirty="0"/>
              <a:t>Introduced in a PhD thesis in 2000</a:t>
            </a:r>
          </a:p>
        </p:txBody>
      </p:sp>
    </p:spTree>
    <p:extLst>
      <p:ext uri="{BB962C8B-B14F-4D97-AF65-F5344CB8AC3E}">
        <p14:creationId xmlns:p14="http://schemas.microsoft.com/office/powerpoint/2010/main" val="1051492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430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4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4" y="13709"/>
            <a:ext cx="9896475" cy="68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01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0058400" cy="540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75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20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46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0"/>
            <a:ext cx="10058400" cy="640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207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249" y="1825625"/>
            <a:ext cx="11519941" cy="4747562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Uniform Interface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Stateless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Cacheable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Client-Server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Layered System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Code on demand (optional)</a:t>
            </a:r>
          </a:p>
        </p:txBody>
      </p:sp>
    </p:spTree>
    <p:extLst>
      <p:ext uri="{BB962C8B-B14F-4D97-AF65-F5344CB8AC3E}">
        <p14:creationId xmlns:p14="http://schemas.microsoft.com/office/powerpoint/2010/main" val="1606973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1: Uniform Interface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764" y="1825624"/>
            <a:ext cx="11527436" cy="4807523"/>
          </a:xfrm>
        </p:spPr>
        <p:txBody>
          <a:bodyPr/>
          <a:lstStyle/>
          <a:p>
            <a:r>
              <a:rPr lang="en-US" dirty="0"/>
              <a:t>Resource-based, identified by a URI</a:t>
            </a:r>
          </a:p>
          <a:p>
            <a:r>
              <a:rPr lang="en-US" dirty="0"/>
              <a:t>The actual resource could be anything </a:t>
            </a:r>
          </a:p>
          <a:p>
            <a:pPr lvl="1"/>
            <a:r>
              <a:rPr lang="en-US" dirty="0"/>
              <a:t>e.g., rows in a SQL database, or image files on disk</a:t>
            </a:r>
          </a:p>
          <a:p>
            <a:r>
              <a:rPr lang="en-US" dirty="0"/>
              <a:t>Client sees a </a:t>
            </a:r>
            <a:r>
              <a:rPr lang="en-US" i="1" dirty="0"/>
              <a:t>representation</a:t>
            </a:r>
            <a:r>
              <a:rPr lang="en-US" dirty="0"/>
              <a:t> of the resource, and the same resource can be given in different formats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XML, JSON and TXT</a:t>
            </a:r>
          </a:p>
          <a:p>
            <a:r>
              <a:rPr lang="en-US" dirty="0"/>
              <a:t>Hypermedia as the Engine of Application State (HATEOAS)</a:t>
            </a:r>
          </a:p>
          <a:p>
            <a:pPr lvl="1"/>
            <a:r>
              <a:rPr lang="en-US" dirty="0"/>
              <a:t>Resources connected by links… but hardly anyone uses it…</a:t>
            </a:r>
          </a:p>
        </p:txBody>
      </p:sp>
    </p:spTree>
    <p:extLst>
      <p:ext uri="{BB962C8B-B14F-4D97-AF65-F5344CB8AC3E}">
        <p14:creationId xmlns:p14="http://schemas.microsoft.com/office/powerpoint/2010/main" val="2620580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2: Stateless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773" y="1825624"/>
            <a:ext cx="11699823" cy="4904959"/>
          </a:xfrm>
        </p:spPr>
        <p:txBody>
          <a:bodyPr/>
          <a:lstStyle/>
          <a:p>
            <a:r>
              <a:rPr lang="en-US" dirty="0"/>
              <a:t>Resources could be stored in databases or files</a:t>
            </a:r>
          </a:p>
          <a:p>
            <a:r>
              <a:rPr lang="en-US" dirty="0"/>
              <a:t>But the web service itself should be stateless</a:t>
            </a:r>
          </a:p>
          <a:p>
            <a:r>
              <a:rPr lang="en-US" dirty="0"/>
              <a:t>This means that all info to process a request should come with the request itself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as HTTP headers</a:t>
            </a:r>
          </a:p>
          <a:p>
            <a:r>
              <a:rPr lang="en-US" dirty="0"/>
              <a:t>Consequence examples:</a:t>
            </a:r>
          </a:p>
          <a:p>
            <a:pPr lvl="1"/>
            <a:r>
              <a:rPr lang="en-US" dirty="0"/>
              <a:t>can restart process of web service at any time</a:t>
            </a:r>
          </a:p>
          <a:p>
            <a:pPr lvl="1"/>
            <a:r>
              <a:rPr lang="en-US" dirty="0"/>
              <a:t>horizontal scalability: can have 2 more instances of same service, does not matter which one is answering and in which order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714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3: Cacheable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774" y="1825624"/>
            <a:ext cx="11654852" cy="4800027"/>
          </a:xfrm>
        </p:spPr>
        <p:txBody>
          <a:bodyPr/>
          <a:lstStyle/>
          <a:p>
            <a:r>
              <a:rPr lang="en-US" dirty="0"/>
              <a:t>Cacheable: avoid making a request if previous retrieved data is still valid</a:t>
            </a:r>
          </a:p>
          <a:p>
            <a:r>
              <a:rPr lang="en-US" dirty="0"/>
              <a:t>Very important for scalability</a:t>
            </a:r>
          </a:p>
          <a:p>
            <a:r>
              <a:rPr lang="en-US" dirty="0"/>
              <a:t>Resources should define if they are cacheable or not, and how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8174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4: Client–Server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763" y="1825624"/>
            <a:ext cx="11587397" cy="4807523"/>
          </a:xfrm>
        </p:spPr>
        <p:txBody>
          <a:bodyPr/>
          <a:lstStyle/>
          <a:p>
            <a:r>
              <a:rPr lang="en-US" dirty="0"/>
              <a:t>Clear cut between clients and servers</a:t>
            </a:r>
          </a:p>
          <a:p>
            <a:r>
              <a:rPr lang="en-US" dirty="0"/>
              <a:t>Client only sees the URIs and the representation (</a:t>
            </a:r>
            <a:r>
              <a:rPr lang="en-US" dirty="0" err="1"/>
              <a:t>eg</a:t>
            </a:r>
            <a:r>
              <a:rPr lang="en-US" dirty="0"/>
              <a:t> JSON), but no internal details of server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does not even know if resource is stored in a database or on file</a:t>
            </a:r>
          </a:p>
          <a:p>
            <a:r>
              <a:rPr lang="en-US" dirty="0"/>
              <a:t>Server does not know how data used on clients</a:t>
            </a:r>
          </a:p>
          <a:p>
            <a:r>
              <a:rPr lang="en-US" dirty="0"/>
              <a:t>Consequence: clients and servers can be developed/updated independently, as long as URIs/representation are the same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4304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5: Layered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43" y="1825624"/>
            <a:ext cx="11692327" cy="4807523"/>
          </a:xfrm>
        </p:spPr>
        <p:txBody>
          <a:bodyPr/>
          <a:lstStyle/>
          <a:p>
            <a:r>
              <a:rPr lang="en-US" dirty="0"/>
              <a:t>For clients, should not matter if there is any intermediary on the way to the server</a:t>
            </a:r>
          </a:p>
          <a:p>
            <a:r>
              <a:rPr lang="en-US" dirty="0"/>
              <a:t>Typical example: </a:t>
            </a:r>
            <a:r>
              <a:rPr lang="en-US" i="1" dirty="0"/>
              <a:t>reversed proxy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used for load balancing and access policy enforcement</a:t>
            </a:r>
          </a:p>
        </p:txBody>
      </p:sp>
    </p:spTree>
    <p:extLst>
      <p:ext uri="{BB962C8B-B14F-4D97-AF65-F5344CB8AC3E}">
        <p14:creationId xmlns:p14="http://schemas.microsoft.com/office/powerpoint/2010/main" val="19671081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6: Code on Demand (optional)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43" y="1825625"/>
            <a:ext cx="11113957" cy="4351338"/>
          </a:xfrm>
        </p:spPr>
        <p:txBody>
          <a:bodyPr/>
          <a:lstStyle/>
          <a:p>
            <a:r>
              <a:rPr lang="en-US" dirty="0"/>
              <a:t>Servers can temporarily extend or customize the functionality of a client by transferring executable code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transfer JavaScript code</a:t>
            </a:r>
          </a:p>
          <a:p>
            <a:r>
              <a:rPr lang="en-US" dirty="0"/>
              <a:t>Among the constraints that define REST, this is optional</a:t>
            </a:r>
          </a:p>
        </p:txBody>
      </p:sp>
    </p:spTree>
    <p:extLst>
      <p:ext uri="{BB962C8B-B14F-4D97-AF65-F5344CB8AC3E}">
        <p14:creationId xmlns:p14="http://schemas.microsoft.com/office/powerpoint/2010/main" val="2950021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8" y="504825"/>
            <a:ext cx="11219399" cy="4972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375" y="5686425"/>
            <a:ext cx="11630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Send a HTTP request over TCP, and get back a HTML page which will be visualized in the browser</a:t>
            </a:r>
          </a:p>
        </p:txBody>
      </p:sp>
    </p:spTree>
    <p:extLst>
      <p:ext uri="{BB962C8B-B14F-4D97-AF65-F5344CB8AC3E}">
        <p14:creationId xmlns:p14="http://schemas.microsoft.com/office/powerpoint/2010/main" val="20852330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Term “REST”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357" y="1825624"/>
            <a:ext cx="11759784" cy="4822513"/>
          </a:xfrm>
        </p:spPr>
        <p:txBody>
          <a:bodyPr/>
          <a:lstStyle/>
          <a:p>
            <a:r>
              <a:rPr lang="en-US" dirty="0"/>
              <a:t>Most APIs out there are called REST by their developers…</a:t>
            </a:r>
          </a:p>
          <a:p>
            <a:r>
              <a:rPr lang="en-US" dirty="0"/>
              <a:t>… but “technically”, they aren’t</a:t>
            </a:r>
          </a:p>
          <a:p>
            <a:r>
              <a:rPr lang="en-US" dirty="0"/>
              <a:t>For example, nearly </a:t>
            </a:r>
            <a:r>
              <a:rPr lang="en-US" i="1" dirty="0"/>
              <a:t>no one </a:t>
            </a:r>
            <a:r>
              <a:rPr lang="en-US" dirty="0"/>
              <a:t>uses HATEOAS</a:t>
            </a:r>
          </a:p>
          <a:p>
            <a:r>
              <a:rPr lang="en-US" dirty="0"/>
              <a:t>So, nowadays, REST loosely means: “</a:t>
            </a:r>
            <a:r>
              <a:rPr lang="en-US" i="1" dirty="0"/>
              <a:t>A web API where resources are hierarchically structured with URIs, and operations follow the semantics of the HTTP verbs/methods</a:t>
            </a:r>
            <a:r>
              <a:rPr lang="en-US" dirty="0"/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487442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725" y="65323"/>
            <a:ext cx="11600481" cy="819098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for a Product Catalog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892" y="944380"/>
            <a:ext cx="11812249" cy="5786203"/>
          </a:xfrm>
        </p:spPr>
        <p:txBody>
          <a:bodyPr>
            <a:noAutofit/>
          </a:bodyPr>
          <a:lstStyle/>
          <a:p>
            <a:r>
              <a:rPr lang="en-US" sz="2800" dirty="0"/>
              <a:t>Full URLs, </a:t>
            </a:r>
            <a:r>
              <a:rPr lang="en-US" sz="2800" dirty="0" err="1"/>
              <a:t>eg</a:t>
            </a:r>
            <a:r>
              <a:rPr lang="en-US" sz="2800" dirty="0"/>
              <a:t>  </a:t>
            </a:r>
            <a:r>
              <a:rPr lang="en-US" sz="2800" b="1" dirty="0" err="1"/>
              <a:t>www.foo.com</a:t>
            </a:r>
            <a:r>
              <a:rPr lang="en-US" sz="2800" b="1" dirty="0"/>
              <a:t>/products</a:t>
            </a:r>
            <a:endParaRPr lang="en-US" sz="2800" dirty="0"/>
          </a:p>
          <a:p>
            <a:r>
              <a:rPr lang="en-US" sz="2800" dirty="0"/>
              <a:t>GET </a:t>
            </a:r>
            <a:r>
              <a:rPr lang="en-US" sz="2800" b="1" dirty="0"/>
              <a:t>/products </a:t>
            </a:r>
          </a:p>
          <a:p>
            <a:pPr lvl="1"/>
            <a:r>
              <a:rPr lang="en-US" sz="2400" dirty="0"/>
              <a:t>(return all available products)</a:t>
            </a:r>
          </a:p>
          <a:p>
            <a:r>
              <a:rPr lang="en-US" sz="2800" dirty="0"/>
              <a:t>GET </a:t>
            </a:r>
            <a:r>
              <a:rPr lang="en-US" sz="2800" b="1" dirty="0"/>
              <a:t>/</a:t>
            </a:r>
            <a:r>
              <a:rPr lang="en-US" sz="2800" b="1" dirty="0" err="1"/>
              <a:t>products?k</a:t>
            </a:r>
            <a:r>
              <a:rPr lang="en-US" sz="2800" b="1" dirty="0"/>
              <a:t>=v </a:t>
            </a:r>
          </a:p>
          <a:p>
            <a:pPr lvl="1"/>
            <a:r>
              <a:rPr lang="en-US" sz="2400" dirty="0"/>
              <a:t>(return all available products filtered by some custom parameters)</a:t>
            </a:r>
          </a:p>
          <a:p>
            <a:r>
              <a:rPr lang="en-US" sz="2800" dirty="0"/>
              <a:t>POST </a:t>
            </a:r>
            <a:r>
              <a:rPr lang="en-US" sz="2800" b="1" dirty="0"/>
              <a:t>/products </a:t>
            </a:r>
          </a:p>
          <a:p>
            <a:pPr lvl="1"/>
            <a:r>
              <a:rPr lang="en-US" sz="2400" dirty="0"/>
              <a:t>(create a new product)</a:t>
            </a:r>
          </a:p>
          <a:p>
            <a:r>
              <a:rPr lang="en-US" sz="2800" dirty="0"/>
              <a:t>GET </a:t>
            </a:r>
            <a:r>
              <a:rPr lang="en-US" sz="2800" b="1" dirty="0"/>
              <a:t>/products/{id} </a:t>
            </a:r>
          </a:p>
          <a:p>
            <a:pPr lvl="1"/>
            <a:r>
              <a:rPr lang="en-US" sz="2400" dirty="0"/>
              <a:t>(return the product with the given id)</a:t>
            </a:r>
          </a:p>
          <a:p>
            <a:r>
              <a:rPr lang="en-US" sz="2800" dirty="0"/>
              <a:t>GET </a:t>
            </a:r>
            <a:r>
              <a:rPr lang="en-US" sz="2800" b="1" dirty="0"/>
              <a:t>/products/{id}/price </a:t>
            </a:r>
          </a:p>
          <a:p>
            <a:pPr lvl="1"/>
            <a:r>
              <a:rPr lang="en-US" sz="2400" dirty="0"/>
              <a:t>(return the price of a specific product with a given id)</a:t>
            </a:r>
          </a:p>
          <a:p>
            <a:r>
              <a:rPr lang="en-US" sz="2800" dirty="0"/>
              <a:t>DELETE </a:t>
            </a:r>
            <a:r>
              <a:rPr lang="en-US" sz="2800" b="1" dirty="0"/>
              <a:t>/products/{id} </a:t>
            </a:r>
          </a:p>
          <a:p>
            <a:pPr lvl="1"/>
            <a:r>
              <a:rPr lang="en-US" sz="2400" dirty="0"/>
              <a:t>(delete the product with the given </a:t>
            </a:r>
            <a:r>
              <a:rPr lang="mr-IN" sz="2400" dirty="0" err="1"/>
              <a:t>id</a:t>
            </a:r>
            <a:r>
              <a:rPr lang="mr-IN" sz="2400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2262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852" y="1825625"/>
            <a:ext cx="11774774" cy="4815018"/>
          </a:xfrm>
        </p:spPr>
        <p:txBody>
          <a:bodyPr/>
          <a:lstStyle/>
          <a:p>
            <a:r>
              <a:rPr lang="en-US" dirty="0"/>
              <a:t>Consider the resource: </a:t>
            </a:r>
            <a:r>
              <a:rPr lang="en-US" b="1" dirty="0"/>
              <a:t>/users/3457/items/42/description</a:t>
            </a:r>
          </a:p>
          <a:p>
            <a:r>
              <a:rPr lang="en-US" b="1" dirty="0"/>
              <a:t>/users</a:t>
            </a:r>
            <a:r>
              <a:rPr lang="en-US" dirty="0"/>
              <a:t>: resource representing a set of users</a:t>
            </a:r>
          </a:p>
          <a:p>
            <a:r>
              <a:rPr lang="en-US" b="1" dirty="0"/>
              <a:t>/3457</a:t>
            </a:r>
            <a:r>
              <a:rPr lang="en-US" dirty="0"/>
              <a:t>: a specific user with that given id among the set of users </a:t>
            </a:r>
            <a:r>
              <a:rPr lang="en-US" i="1" dirty="0"/>
              <a:t>/users</a:t>
            </a:r>
          </a:p>
          <a:p>
            <a:r>
              <a:rPr lang="en-US" b="1" dirty="0"/>
              <a:t>/items</a:t>
            </a:r>
            <a:r>
              <a:rPr lang="en-US" dirty="0"/>
              <a:t>: a set of items belonging to the user 3457</a:t>
            </a:r>
          </a:p>
          <a:p>
            <a:r>
              <a:rPr lang="en-US" b="1" dirty="0"/>
              <a:t>/42</a:t>
            </a:r>
            <a:r>
              <a:rPr lang="en-US" i="1" dirty="0"/>
              <a:t>: </a:t>
            </a:r>
            <a:r>
              <a:rPr lang="en-US" dirty="0"/>
              <a:t>a specific item with id 42 that the user 3457 owns</a:t>
            </a:r>
          </a:p>
          <a:p>
            <a:r>
              <a:rPr lang="en-US" b="1" dirty="0"/>
              <a:t>/description</a:t>
            </a:r>
            <a:r>
              <a:rPr lang="en-US" dirty="0"/>
              <a:t>: among the different properties/fields of item 42, just consider its </a:t>
            </a:r>
            <a:r>
              <a:rPr lang="en-US" i="1" dirty="0"/>
              <a:t>description</a:t>
            </a:r>
          </a:p>
          <a:p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3477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862" y="1825625"/>
            <a:ext cx="11789764" cy="4897464"/>
          </a:xfrm>
        </p:spPr>
        <p:txBody>
          <a:bodyPr/>
          <a:lstStyle/>
          <a:p>
            <a:r>
              <a:rPr lang="en-US" i="1" dirty="0"/>
              <a:t>GET </a:t>
            </a:r>
            <a:r>
              <a:rPr lang="en-US" b="1" i="1" dirty="0"/>
              <a:t>/users/3457/items/42/description</a:t>
            </a:r>
          </a:p>
          <a:p>
            <a:r>
              <a:rPr lang="en-US" dirty="0"/>
              <a:t>It means: retrieve the description of item with id 42, which belongs to the user with id 3456</a:t>
            </a:r>
          </a:p>
          <a:p>
            <a:r>
              <a:rPr lang="en-US" dirty="0"/>
              <a:t>But what about </a:t>
            </a:r>
            <a:r>
              <a:rPr lang="en-US" i="1" dirty="0"/>
              <a:t>GET </a:t>
            </a:r>
            <a:r>
              <a:rPr lang="en-US" b="1" i="1" dirty="0"/>
              <a:t>/items/42/description</a:t>
            </a:r>
            <a:r>
              <a:rPr lang="en-US" i="1" dirty="0"/>
              <a:t>  </a:t>
            </a:r>
            <a:r>
              <a:rPr lang="en-US" dirty="0"/>
              <a:t>???</a:t>
            </a:r>
          </a:p>
          <a:p>
            <a:r>
              <a:rPr lang="en-US" dirty="0"/>
              <a:t>“Technically”, they would be 2 </a:t>
            </a:r>
            <a:r>
              <a:rPr lang="en-US" i="1" dirty="0"/>
              <a:t>different</a:t>
            </a:r>
            <a:r>
              <a:rPr lang="en-US" dirty="0"/>
              <a:t> resources, because there are two different URIs </a:t>
            </a:r>
          </a:p>
          <a:p>
            <a:r>
              <a:rPr lang="en-US" dirty="0"/>
              <a:t>But in practice, they are the same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4068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327" y="1825624"/>
            <a:ext cx="11699823" cy="4800027"/>
          </a:xfrm>
        </p:spPr>
        <p:txBody>
          <a:bodyPr/>
          <a:lstStyle/>
          <a:p>
            <a:r>
              <a:rPr lang="en-US" b="1" i="1" dirty="0"/>
              <a:t>/users/3457/items/42/description</a:t>
            </a:r>
          </a:p>
          <a:p>
            <a:r>
              <a:rPr lang="en-US" dirty="0"/>
              <a:t>Could be two different tables in a SQL database, 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i="1" dirty="0"/>
              <a:t>Users</a:t>
            </a:r>
            <a:r>
              <a:rPr lang="en-US" dirty="0"/>
              <a:t> and </a:t>
            </a:r>
            <a:r>
              <a:rPr lang="en-US" i="1" dirty="0"/>
              <a:t>Items</a:t>
            </a:r>
          </a:p>
          <a:p>
            <a:r>
              <a:rPr lang="en-US" dirty="0"/>
              <a:t>Or could be a single JSON file on disk…</a:t>
            </a:r>
          </a:p>
          <a:p>
            <a:r>
              <a:rPr lang="en-US" dirty="0"/>
              <a:t>or the REST API just collects such data from two other different web services…</a:t>
            </a:r>
          </a:p>
          <a:p>
            <a:r>
              <a:rPr lang="en-US" dirty="0"/>
              <a:t>or whatever you fancy…</a:t>
            </a:r>
          </a:p>
          <a:p>
            <a:r>
              <a:rPr lang="en-US" dirty="0"/>
              <a:t>Point is, for the client this does not matter at all!</a:t>
            </a:r>
          </a:p>
        </p:txBody>
      </p:sp>
    </p:spTree>
    <p:extLst>
      <p:ext uri="{BB962C8B-B14F-4D97-AF65-F5344CB8AC3E}">
        <p14:creationId xmlns:p14="http://schemas.microsoft.com/office/powerpoint/2010/main" val="30006970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738"/>
            <a:ext cx="10515600" cy="1325563"/>
          </a:xfrm>
        </p:spPr>
        <p:txBody>
          <a:bodyPr/>
          <a:lstStyle/>
          <a:p>
            <a:r>
              <a:rPr lang="en-US" dirty="0"/>
              <a:t>Available URIs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823" y="1825624"/>
            <a:ext cx="11714813" cy="4837503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</a:t>
            </a:r>
            <a:r>
              <a:rPr lang="en-US" i="1" dirty="0"/>
              <a:t>  GET </a:t>
            </a:r>
            <a:r>
              <a:rPr lang="en-US" b="1" i="1" dirty="0"/>
              <a:t>/users/3457/</a:t>
            </a:r>
            <a:r>
              <a:rPr lang="en-US" b="1" i="1" dirty="0" err="1"/>
              <a:t>itemIds</a:t>
            </a:r>
            <a:endParaRPr lang="en-US" b="1" i="1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</a:t>
            </a:r>
            <a:r>
              <a:rPr lang="en-US" i="1" dirty="0"/>
              <a:t> GET </a:t>
            </a:r>
            <a:r>
              <a:rPr lang="en-US" b="1" i="1" dirty="0"/>
              <a:t>/items/42/description</a:t>
            </a:r>
          </a:p>
          <a:p>
            <a:r>
              <a:rPr lang="en-US" dirty="0"/>
              <a:t>It means: first retrieve the ids of all items belonging to user 3457. Then, to get description for a specific one of them with id 42, make a second GET</a:t>
            </a:r>
          </a:p>
          <a:p>
            <a:r>
              <a:rPr lang="en-US" dirty="0"/>
              <a:t>But in the 2</a:t>
            </a:r>
            <a:r>
              <a:rPr lang="en-US" baseline="30000" dirty="0"/>
              <a:t>nd</a:t>
            </a:r>
            <a:r>
              <a:rPr lang="en-US" dirty="0"/>
              <a:t> GET, what if we rather used </a:t>
            </a:r>
            <a:r>
              <a:rPr lang="en-US" b="1" i="1" dirty="0"/>
              <a:t>/users/3457/items/42/description</a:t>
            </a:r>
            <a:r>
              <a:rPr lang="en-US" i="1" dirty="0"/>
              <a:t>  </a:t>
            </a:r>
            <a:r>
              <a:rPr lang="en-US" dirty="0"/>
              <a:t>???</a:t>
            </a:r>
            <a:endParaRPr lang="en-US" i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5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3" y="1825624"/>
            <a:ext cx="11632367" cy="4755057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</a:t>
            </a:r>
            <a:r>
              <a:rPr lang="en-US" i="1" dirty="0"/>
              <a:t>  GET  </a:t>
            </a:r>
            <a:r>
              <a:rPr lang="en-US" b="1" i="1" dirty="0"/>
              <a:t>/users/3457/</a:t>
            </a:r>
            <a:r>
              <a:rPr lang="en-US" b="1" i="1" dirty="0" err="1"/>
              <a:t>itemIds</a:t>
            </a:r>
            <a:endParaRPr lang="en-US" b="1" i="1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</a:t>
            </a:r>
            <a:r>
              <a:rPr lang="en-US" i="1" dirty="0"/>
              <a:t> GET  </a:t>
            </a:r>
            <a:r>
              <a:rPr lang="en-US" b="1" i="1" dirty="0"/>
              <a:t>/items/42/description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)  </a:t>
            </a:r>
            <a:r>
              <a:rPr lang="en-US" i="1" dirty="0"/>
              <a:t>GET </a:t>
            </a:r>
            <a:r>
              <a:rPr lang="en-US" b="1" i="1" dirty="0"/>
              <a:t>/users/3457/items/42/description </a:t>
            </a:r>
          </a:p>
          <a:p>
            <a:r>
              <a:rPr lang="en-US" dirty="0"/>
              <a:t>Whether the 2</a:t>
            </a:r>
            <a:r>
              <a:rPr lang="en-US" baseline="30000" dirty="0"/>
              <a:t>nd</a:t>
            </a:r>
            <a:r>
              <a:rPr lang="en-US" dirty="0"/>
              <a:t> or the 3</a:t>
            </a:r>
            <a:r>
              <a:rPr lang="en-US" baseline="30000" dirty="0"/>
              <a:t>rd</a:t>
            </a:r>
            <a:r>
              <a:rPr lang="en-US" dirty="0"/>
              <a:t> (or both) endpoint is needed depends on how clients will typically interact with the API</a:t>
            </a:r>
          </a:p>
          <a:p>
            <a:pPr lvl="1"/>
            <a:r>
              <a:rPr lang="en-US" dirty="0"/>
              <a:t>do they need to access to items regardless of their user owners?</a:t>
            </a:r>
          </a:p>
          <a:p>
            <a:r>
              <a:rPr lang="en-US" dirty="0"/>
              <a:t>Point is: you need to </a:t>
            </a:r>
            <a:r>
              <a:rPr lang="en-US" i="1" dirty="0"/>
              <a:t>implement</a:t>
            </a:r>
            <a:r>
              <a:rPr lang="en-US" dirty="0"/>
              <a:t> a handler for each endpoint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1129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813" y="1825625"/>
            <a:ext cx="11707318" cy="4777542"/>
          </a:xfrm>
        </p:spPr>
        <p:txBody>
          <a:bodyPr/>
          <a:lstStyle/>
          <a:p>
            <a:r>
              <a:rPr lang="en-US" b="1" i="1" dirty="0"/>
              <a:t>/users/3457/items/42/description</a:t>
            </a:r>
            <a:r>
              <a:rPr lang="en-US" i="1" dirty="0"/>
              <a:t> </a:t>
            </a:r>
          </a:p>
          <a:p>
            <a:r>
              <a:rPr lang="en-US" dirty="0"/>
              <a:t>How does a client know that </a:t>
            </a:r>
            <a:r>
              <a:rPr lang="en-US" b="1" i="1" dirty="0"/>
              <a:t>/users</a:t>
            </a:r>
            <a:r>
              <a:rPr lang="en-US" dirty="0"/>
              <a:t> and </a:t>
            </a:r>
            <a:r>
              <a:rPr lang="en-US" b="1" i="1" dirty="0"/>
              <a:t>/items</a:t>
            </a:r>
            <a:r>
              <a:rPr lang="en-US" i="1" dirty="0"/>
              <a:t> </a:t>
            </a:r>
            <a:r>
              <a:rPr lang="en-US" dirty="0"/>
              <a:t>are collections/sets but not </a:t>
            </a:r>
            <a:r>
              <a:rPr lang="en-US" b="1" i="1" dirty="0"/>
              <a:t>/description</a:t>
            </a:r>
            <a:r>
              <a:rPr lang="en-US" i="1" dirty="0"/>
              <a:t> </a:t>
            </a:r>
            <a:r>
              <a:rPr lang="en-US" dirty="0"/>
              <a:t>?</a:t>
            </a:r>
          </a:p>
          <a:p>
            <a:r>
              <a:rPr lang="en-US" dirty="0"/>
              <a:t>“Technically”, each of those tokens are path elements, with no specific semantics</a:t>
            </a:r>
          </a:p>
          <a:p>
            <a:r>
              <a:rPr lang="en-US" dirty="0"/>
              <a:t>Client has to read the documentation of the API</a:t>
            </a:r>
          </a:p>
          <a:p>
            <a:r>
              <a:rPr lang="en-US" dirty="0"/>
              <a:t>However, to make things simpler, it is a convention to use </a:t>
            </a:r>
            <a:r>
              <a:rPr lang="en-US" i="1" dirty="0"/>
              <a:t>plural</a:t>
            </a:r>
            <a:r>
              <a:rPr lang="en-US" dirty="0"/>
              <a:t> names for set resources</a:t>
            </a:r>
          </a:p>
        </p:txBody>
      </p:sp>
    </p:spTree>
    <p:extLst>
      <p:ext uri="{BB962C8B-B14F-4D97-AF65-F5344CB8AC3E}">
        <p14:creationId xmlns:p14="http://schemas.microsoft.com/office/powerpoint/2010/main" val="30970941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48" y="1825624"/>
            <a:ext cx="11684831" cy="48899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Assume you want to retrieve all users that are in Norway 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/users/</a:t>
            </a:r>
            <a:r>
              <a:rPr lang="en-US" b="1" i="1" dirty="0" err="1"/>
              <a:t>inNorway</a:t>
            </a:r>
            <a:endParaRPr lang="en-US" b="1" i="1" dirty="0"/>
          </a:p>
          <a:p>
            <a:r>
              <a:rPr lang="en-US" dirty="0"/>
              <a:t>Problem is, what if you still want to retrieve single users by id? 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/users/{id}</a:t>
            </a:r>
          </a:p>
          <a:p>
            <a:pPr lvl="1"/>
            <a:r>
              <a:rPr lang="en-US" dirty="0"/>
              <a:t>Where {} just represents a variable matching any single path element input </a:t>
            </a:r>
          </a:p>
          <a:p>
            <a:r>
              <a:rPr lang="en-US" dirty="0"/>
              <a:t>Ambiguity: here </a:t>
            </a:r>
            <a:r>
              <a:rPr lang="en-US" b="1" i="1" dirty="0"/>
              <a:t>/users/</a:t>
            </a:r>
            <a:r>
              <a:rPr lang="en-US" b="1" i="1" dirty="0" err="1"/>
              <a:t>inNorway</a:t>
            </a:r>
            <a:r>
              <a:rPr lang="en-US" i="1" dirty="0"/>
              <a:t> </a:t>
            </a:r>
            <a:r>
              <a:rPr lang="en-US" dirty="0"/>
              <a:t>would be matched by both endpoints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, </a:t>
            </a:r>
            <a:r>
              <a:rPr lang="en-US" i="1" dirty="0" err="1"/>
              <a:t>inNorway</a:t>
            </a:r>
            <a:r>
              <a:rPr lang="en-US" dirty="0"/>
              <a:t> could be treated as a user 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806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833" y="1825625"/>
            <a:ext cx="11639862" cy="4844998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/users/</a:t>
            </a:r>
            <a:r>
              <a:rPr lang="en-US" b="1" i="1" dirty="0" err="1"/>
              <a:t>inNorway</a:t>
            </a:r>
            <a:endParaRPr lang="en-US" b="1" i="1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/users/</a:t>
            </a:r>
            <a:r>
              <a:rPr lang="en-US" b="1" i="1" dirty="0" err="1"/>
              <a:t>byId</a:t>
            </a:r>
            <a:r>
              <a:rPr lang="en-US" b="1" i="1" dirty="0"/>
              <a:t>/{id}</a:t>
            </a:r>
          </a:p>
          <a:p>
            <a:r>
              <a:rPr lang="en-US" dirty="0"/>
              <a:t>Here there would be no ambiguity, but…</a:t>
            </a:r>
          </a:p>
          <a:p>
            <a:r>
              <a:rPr lang="en-US" dirty="0"/>
              <a:t>… what would be the semantics of the intermediate resource </a:t>
            </a:r>
            <a:r>
              <a:rPr lang="en-US" b="1" i="1" dirty="0"/>
              <a:t>/users/</a:t>
            </a:r>
            <a:r>
              <a:rPr lang="en-US" b="1" i="1" dirty="0" err="1"/>
              <a:t>byId</a:t>
            </a:r>
            <a:r>
              <a:rPr lang="en-US" i="1" dirty="0"/>
              <a:t> </a:t>
            </a:r>
            <a:r>
              <a:rPr lang="en-US" dirty="0"/>
              <a:t>???</a:t>
            </a:r>
          </a:p>
          <a:p>
            <a:r>
              <a:rPr lang="en-US" dirty="0"/>
              <a:t>Paths in the URIs should represent resources, and not actions on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775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URL (Uniform Resource Locator)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10580" cy="16168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Reference to a web resource and how to retrieve it</a:t>
            </a:r>
          </a:p>
          <a:p>
            <a:r>
              <a:rPr lang="en-US" b="1" dirty="0"/>
              <a:t>scheme:[//[</a:t>
            </a:r>
            <a:r>
              <a:rPr lang="en-US" b="1" dirty="0" err="1"/>
              <a:t>user:password</a:t>
            </a:r>
            <a:r>
              <a:rPr lang="en-US" b="1" dirty="0"/>
              <a:t>@]host[:port]][/]path[?query][#fragment]</a:t>
            </a:r>
          </a:p>
          <a:p>
            <a:r>
              <a:rPr lang="en-US" dirty="0"/>
              <a:t>https://en.wikipedia.org:443/wiki/Uniform_Resource_Locator#Syntax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7565" y="3972210"/>
            <a:ext cx="135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scheme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66236" y="4066676"/>
            <a:ext cx="82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05201" y="4784660"/>
            <a:ext cx="884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6343" y="4809631"/>
            <a:ext cx="900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7638" y="3972210"/>
            <a:ext cx="163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fragment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373360" y="3377133"/>
            <a:ext cx="17450" cy="65948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714743" y="3311818"/>
            <a:ext cx="4484" cy="75607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502177" y="3377133"/>
            <a:ext cx="12808" cy="141578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0"/>
          </p:cNvCxnSpPr>
          <p:nvPr/>
        </p:nvCxnSpPr>
        <p:spPr>
          <a:xfrm flipV="1">
            <a:off x="4979893" y="3247482"/>
            <a:ext cx="0" cy="8191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322225" y="3377134"/>
            <a:ext cx="24491" cy="13254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8743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48" y="1825624"/>
            <a:ext cx="11722308" cy="4852493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</a:t>
            </a:r>
            <a:r>
              <a:rPr lang="en-US" b="1" i="1" dirty="0" err="1"/>
              <a:t>users?country</a:t>
            </a:r>
            <a:r>
              <a:rPr lang="en-US" b="1" i="1" dirty="0"/>
              <a:t>=</a:t>
            </a:r>
            <a:r>
              <a:rPr lang="en-US" b="1" i="1" dirty="0" err="1"/>
              <a:t>norway</a:t>
            </a:r>
            <a:endParaRPr lang="en-US" b="1" i="1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/users/{id}</a:t>
            </a:r>
          </a:p>
          <a:p>
            <a:r>
              <a:rPr lang="en-US" dirty="0"/>
              <a:t>When we want to apply a filter to get a subset of a collection, then we use </a:t>
            </a:r>
            <a:r>
              <a:rPr lang="en-US" i="1" dirty="0"/>
              <a:t>query parameters</a:t>
            </a:r>
          </a:p>
          <a:p>
            <a:pPr lvl="1"/>
            <a:r>
              <a:rPr lang="en-US" dirty="0"/>
              <a:t>recall URIs: start with “?”, followed by pairs &lt;key&gt;=&lt;value&gt;</a:t>
            </a:r>
          </a:p>
          <a:p>
            <a:r>
              <a:rPr lang="en-US" dirty="0"/>
              <a:t>Extra benefit: we can later add extra filter options (e.g., </a:t>
            </a:r>
            <a:r>
              <a:rPr lang="en-US" i="1" dirty="0" err="1"/>
              <a:t>ageMin</a:t>
            </a:r>
            <a:r>
              <a:rPr lang="en-US" i="1" dirty="0"/>
              <a:t>=18</a:t>
            </a:r>
            <a:r>
              <a:rPr lang="en-US" dirty="0"/>
              <a:t>), without altering the routing of requests to the endpoint </a:t>
            </a:r>
            <a:r>
              <a:rPr lang="en-US" b="1" i="1" dirty="0"/>
              <a:t>/users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1765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Creation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220" y="1825625"/>
            <a:ext cx="11430000" cy="4680106"/>
          </a:xfrm>
        </p:spPr>
        <p:txBody>
          <a:bodyPr/>
          <a:lstStyle/>
          <a:p>
            <a:r>
              <a:rPr lang="en-US" i="1" dirty="0"/>
              <a:t>POST </a:t>
            </a:r>
            <a:r>
              <a:rPr lang="en-US" b="1" i="1" dirty="0"/>
              <a:t>/users</a:t>
            </a:r>
          </a:p>
          <a:p>
            <a:pPr lvl="1"/>
            <a:r>
              <a:rPr lang="en-US" dirty="0"/>
              <a:t>POST operation on a collection</a:t>
            </a:r>
          </a:p>
          <a:p>
            <a:pPr lvl="1"/>
            <a:r>
              <a:rPr lang="en-US" dirty="0"/>
              <a:t>Payload used to create new element added to the collection</a:t>
            </a:r>
          </a:p>
          <a:p>
            <a:pPr lvl="1"/>
            <a:r>
              <a:rPr lang="en-US" dirty="0"/>
              <a:t>Response will have </a:t>
            </a:r>
            <a:r>
              <a:rPr lang="en-US" i="1" dirty="0"/>
              <a:t>Location</a:t>
            </a:r>
            <a:r>
              <a:rPr lang="en-US" dirty="0"/>
              <a:t> HTTP header telling where to find the newly created resource, 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i="1" dirty="0"/>
              <a:t>Location:/users/42</a:t>
            </a:r>
          </a:p>
          <a:p>
            <a:r>
              <a:rPr lang="en-US" i="1" dirty="0"/>
              <a:t>PUT </a:t>
            </a:r>
            <a:r>
              <a:rPr lang="en-US" b="1" i="1" dirty="0"/>
              <a:t>/users/42</a:t>
            </a:r>
          </a:p>
          <a:p>
            <a:pPr lvl="1"/>
            <a:r>
              <a:rPr lang="en-US" dirty="0"/>
              <a:t>PUT operation directly on the URI of the new resource</a:t>
            </a:r>
          </a:p>
          <a:p>
            <a:pPr lvl="1"/>
            <a:r>
              <a:rPr lang="en-US" dirty="0"/>
              <a:t>Need to specify id </a:t>
            </a:r>
          </a:p>
        </p:txBody>
      </p:sp>
    </p:spTree>
    <p:extLst>
      <p:ext uri="{BB962C8B-B14F-4D97-AF65-F5344CB8AC3E}">
        <p14:creationId xmlns:p14="http://schemas.microsoft.com/office/powerpoint/2010/main" val="12465940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48" y="1825624"/>
            <a:ext cx="11782268" cy="4755057"/>
          </a:xfrm>
        </p:spPr>
        <p:txBody>
          <a:bodyPr/>
          <a:lstStyle/>
          <a:p>
            <a:r>
              <a:rPr lang="en-US" dirty="0"/>
              <a:t>Which one to use? POST or PUT?</a:t>
            </a:r>
          </a:p>
          <a:p>
            <a:r>
              <a:rPr lang="en-US" dirty="0"/>
              <a:t>When id is chosen by server (</a:t>
            </a:r>
            <a:r>
              <a:rPr lang="en-US" dirty="0" err="1"/>
              <a:t>eg</a:t>
            </a:r>
            <a:r>
              <a:rPr lang="en-US" dirty="0"/>
              <a:t> linked to an id from SQL database), you need POST</a:t>
            </a:r>
          </a:p>
          <a:p>
            <a:r>
              <a:rPr lang="en-US" dirty="0"/>
              <a:t>If you use PUT, client must choose the id, and it must be </a:t>
            </a:r>
            <a:r>
              <a:rPr lang="en-US" i="1" dirty="0"/>
              <a:t>unique</a:t>
            </a:r>
          </a:p>
          <a:p>
            <a:pPr lvl="1"/>
            <a:r>
              <a:rPr lang="en-US" dirty="0"/>
              <a:t>otherwise, you would just overwrite an existing resource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2832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vs POST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89" y="1825624"/>
            <a:ext cx="11647357" cy="4785037"/>
          </a:xfrm>
        </p:spPr>
        <p:txBody>
          <a:bodyPr/>
          <a:lstStyle/>
          <a:p>
            <a:r>
              <a:rPr lang="en-US" i="1" dirty="0"/>
              <a:t>1</a:t>
            </a:r>
            <a:r>
              <a:rPr lang="en-US" i="1" baseline="30000" dirty="0"/>
              <a:t>st</a:t>
            </a:r>
            <a:r>
              <a:rPr lang="en-US" i="1" dirty="0"/>
              <a:t>) GET /users/42   =&gt; </a:t>
            </a:r>
            <a:r>
              <a:rPr lang="en-US" dirty="0"/>
              <a:t>Response 404</a:t>
            </a:r>
          </a:p>
          <a:p>
            <a:r>
              <a:rPr lang="en-US" i="1" dirty="0"/>
              <a:t>2</a:t>
            </a:r>
            <a:r>
              <a:rPr lang="en-US" i="1" baseline="30000" dirty="0"/>
              <a:t>nd</a:t>
            </a:r>
            <a:r>
              <a:rPr lang="en-US" i="1" dirty="0"/>
              <a:t>) PUT /users/42</a:t>
            </a:r>
          </a:p>
          <a:p>
            <a:r>
              <a:rPr lang="en-US" dirty="0"/>
              <a:t>This would make no sense, because: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Not going to do hundreds of GETs until find one with 404 Not Found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Two HTTP requests in sequence are not necessarily atomic, </a:t>
            </a:r>
            <a:r>
              <a:rPr lang="en-US" dirty="0" err="1"/>
              <a:t>eg</a:t>
            </a:r>
            <a:r>
              <a:rPr lang="en-US" dirty="0"/>
              <a:t>, before PUT is executed, someone else could have create the resource, and you would just then overwrite it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696575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308" y="1825624"/>
            <a:ext cx="11609882" cy="48225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</a:t>
            </a:r>
            <a:r>
              <a:rPr lang="en-US" i="1" dirty="0"/>
              <a:t>POST </a:t>
            </a:r>
            <a:r>
              <a:rPr lang="en-US" b="1" i="1" dirty="0"/>
              <a:t>/users</a:t>
            </a:r>
            <a:r>
              <a:rPr lang="en-US" i="1" dirty="0"/>
              <a:t>   =&gt;  </a:t>
            </a:r>
            <a:r>
              <a:rPr lang="en-US" dirty="0"/>
              <a:t>Location: </a:t>
            </a:r>
            <a:r>
              <a:rPr lang="en-US" i="1" dirty="0"/>
              <a:t>/users/42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PUT </a:t>
            </a:r>
            <a:r>
              <a:rPr lang="en-US" b="1" i="1" dirty="0"/>
              <a:t>/users/42/address</a:t>
            </a:r>
          </a:p>
          <a:p>
            <a:r>
              <a:rPr lang="en-US" dirty="0"/>
              <a:t>Assume you create a new user with a POST operation, but without an </a:t>
            </a:r>
            <a:r>
              <a:rPr lang="en-US" i="1" dirty="0"/>
              <a:t>address</a:t>
            </a:r>
          </a:p>
          <a:p>
            <a:r>
              <a:rPr lang="en-US" dirty="0"/>
              <a:t>You could then want to create the </a:t>
            </a:r>
            <a:r>
              <a:rPr lang="en-US" i="1" dirty="0"/>
              <a:t>address</a:t>
            </a:r>
            <a:r>
              <a:rPr lang="en-US" dirty="0"/>
              <a:t> resource directly by using a PUT</a:t>
            </a:r>
          </a:p>
          <a:p>
            <a:pPr lvl="1"/>
            <a:r>
              <a:rPr lang="en-US" dirty="0"/>
              <a:t>point is that the resource does not have an id in itself, but rather the id is in a path element ancestor </a:t>
            </a:r>
          </a:p>
          <a:p>
            <a:r>
              <a:rPr lang="en-US" dirty="0"/>
              <a:t>However, most of the time you would not expose each single field of an object as its own URI endpoint, but rather do a PATCH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i="1" dirty="0"/>
              <a:t>PATCH /users/42</a:t>
            </a:r>
          </a:p>
        </p:txBody>
      </p:sp>
    </p:spTree>
    <p:extLst>
      <p:ext uri="{BB962C8B-B14F-4D97-AF65-F5344CB8AC3E}">
        <p14:creationId xmlns:p14="http://schemas.microsoft.com/office/powerpoint/2010/main" val="41614249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259" y="1825624"/>
            <a:ext cx="11572407" cy="4770047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 </a:t>
            </a:r>
            <a:r>
              <a:rPr lang="en-US" i="1" dirty="0"/>
              <a:t>GET /users/42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GET /users/42</a:t>
            </a:r>
            <a:r>
              <a:rPr lang="en-US" b="1" i="1" dirty="0"/>
              <a:t>.json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)  </a:t>
            </a:r>
            <a:r>
              <a:rPr lang="en-US" i="1" dirty="0"/>
              <a:t>GET /users/42</a:t>
            </a:r>
            <a:r>
              <a:rPr lang="en-US" b="1" i="1" dirty="0"/>
              <a:t>.xml</a:t>
            </a:r>
          </a:p>
          <a:p>
            <a:r>
              <a:rPr lang="en-US" dirty="0"/>
              <a:t>For what you know, the REST service could store users in a SQL database or a CSV file</a:t>
            </a:r>
          </a:p>
          <a:p>
            <a:r>
              <a:rPr lang="en-US" dirty="0"/>
              <a:t>What you get is a </a:t>
            </a:r>
            <a:r>
              <a:rPr lang="en-US" i="1" dirty="0"/>
              <a:t>representation</a:t>
            </a:r>
            <a:r>
              <a:rPr lang="en-US" dirty="0"/>
              <a:t> of a resource, which can be in different formats, based on client’s needs</a:t>
            </a:r>
          </a:p>
          <a:p>
            <a:r>
              <a:rPr lang="en-US" dirty="0"/>
              <a:t>But what’s the problem here?</a:t>
            </a:r>
          </a:p>
        </p:txBody>
      </p:sp>
    </p:spTree>
    <p:extLst>
      <p:ext uri="{BB962C8B-B14F-4D97-AF65-F5344CB8AC3E}">
        <p14:creationId xmlns:p14="http://schemas.microsoft.com/office/powerpoint/2010/main" val="10123717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0292"/>
            <a:ext cx="10515600" cy="1325563"/>
          </a:xfrm>
        </p:spPr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79" y="1435855"/>
            <a:ext cx="11654852" cy="5167312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 </a:t>
            </a:r>
            <a:r>
              <a:rPr lang="en-US" i="1" dirty="0"/>
              <a:t>GET /users/42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GET /users/42</a:t>
            </a:r>
            <a:r>
              <a:rPr lang="en-US" b="1" i="1" dirty="0"/>
              <a:t>.json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) </a:t>
            </a:r>
            <a:r>
              <a:rPr lang="en-US" i="1" dirty="0"/>
              <a:t>GET /users/42</a:t>
            </a:r>
            <a:r>
              <a:rPr lang="en-US" b="1" i="1" dirty="0"/>
              <a:t>.xml</a:t>
            </a:r>
          </a:p>
          <a:p>
            <a:r>
              <a:rPr lang="en-US" dirty="0"/>
              <a:t>Because the URIs are different, they are technically 3 </a:t>
            </a:r>
            <a:r>
              <a:rPr lang="en-US" i="1" dirty="0"/>
              <a:t>different</a:t>
            </a:r>
            <a:r>
              <a:rPr lang="en-US" dirty="0"/>
              <a:t> resources</a:t>
            </a:r>
          </a:p>
          <a:p>
            <a:pPr lvl="1"/>
            <a:r>
              <a:rPr lang="en-US" dirty="0"/>
              <a:t>whether they map to the same entity on the backend is another story…</a:t>
            </a:r>
          </a:p>
          <a:p>
            <a:r>
              <a:rPr lang="en-US" dirty="0"/>
              <a:t>A URI has no concept of type: adding a “</a:t>
            </a:r>
            <a:r>
              <a:rPr lang="en-US" i="1" dirty="0"/>
              <a:t>.</a:t>
            </a:r>
            <a:r>
              <a:rPr lang="en-US" i="1" dirty="0" err="1"/>
              <a:t>json</a:t>
            </a:r>
            <a:r>
              <a:rPr lang="en-US" dirty="0"/>
              <a:t>” extension does NOT change the semantics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797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43" y="1825625"/>
            <a:ext cx="11684832" cy="4830008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/>
              <a:t>GET </a:t>
            </a:r>
            <a:r>
              <a:rPr lang="en-US" b="1" i="1" dirty="0"/>
              <a:t>/users/42</a:t>
            </a:r>
          </a:p>
          <a:p>
            <a:r>
              <a:rPr lang="en-US" dirty="0"/>
              <a:t>You should avoid type extensions on your resources</a:t>
            </a:r>
          </a:p>
          <a:p>
            <a:pPr lvl="1"/>
            <a:r>
              <a:rPr lang="en-US" dirty="0"/>
              <a:t>although you might see many APIs doing it…</a:t>
            </a:r>
          </a:p>
          <a:p>
            <a:r>
              <a:rPr lang="en-US" dirty="0"/>
              <a:t>Choosing among different types should be based on HTTP headers like </a:t>
            </a:r>
            <a:r>
              <a:rPr lang="en-US" i="1" dirty="0"/>
              <a:t>Accept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“</a:t>
            </a:r>
            <a:r>
              <a:rPr lang="en-US" i="1" dirty="0"/>
              <a:t>Accept: application/</a:t>
            </a:r>
            <a:r>
              <a:rPr lang="en-US" i="1" dirty="0" err="1"/>
              <a:t>json</a:t>
            </a:r>
            <a:r>
              <a:rPr lang="en-US" dirty="0"/>
              <a:t>”</a:t>
            </a:r>
          </a:p>
          <a:p>
            <a:r>
              <a:rPr lang="en-US" dirty="0"/>
              <a:t>If a client asks for a specific representation (</a:t>
            </a:r>
            <a:r>
              <a:rPr lang="en-US" dirty="0" err="1"/>
              <a:t>eg</a:t>
            </a:r>
            <a:r>
              <a:rPr lang="en-US" dirty="0"/>
              <a:t> XML), that does not mean that the server would support it</a:t>
            </a:r>
          </a:p>
          <a:p>
            <a:r>
              <a:rPr lang="en-US" dirty="0"/>
              <a:t>If Accept missing, or generic </a:t>
            </a:r>
            <a:r>
              <a:rPr lang="en-US" i="1" dirty="0"/>
              <a:t>*/*, </a:t>
            </a:r>
            <a:r>
              <a:rPr lang="en-US" dirty="0"/>
              <a:t>server would just use the default representation (e.g., JSON)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140438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89CDFC-5FC9-724B-88A5-B933A4B03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9812799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36" y="1825625"/>
            <a:ext cx="11951937" cy="489885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Open-source, first released in 2002</a:t>
            </a:r>
          </a:p>
          <a:p>
            <a:r>
              <a:rPr lang="en-US" dirty="0"/>
              <a:t>Framework to develop enterprise/web applications</a:t>
            </a:r>
          </a:p>
          <a:p>
            <a:r>
              <a:rPr lang="en-US" dirty="0"/>
              <a:t>Supported/developed by </a:t>
            </a:r>
            <a:r>
              <a:rPr lang="en-US" i="1" dirty="0"/>
              <a:t>Pivotal Software</a:t>
            </a:r>
          </a:p>
          <a:p>
            <a:r>
              <a:rPr lang="en-US" dirty="0"/>
              <a:t>Started as a lightweight alternative to Java Enterprise Edition (JEE)</a:t>
            </a:r>
          </a:p>
          <a:p>
            <a:r>
              <a:rPr lang="en-US" dirty="0"/>
              <a:t>Now quite complex, but shares/reuses many aspects of JEE</a:t>
            </a:r>
          </a:p>
          <a:p>
            <a:r>
              <a:rPr lang="en-US" dirty="0"/>
              <a:t>Probably one of the frameworks/libraries with the best documentation out there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see </a:t>
            </a:r>
            <a:r>
              <a:rPr lang="en-US" dirty="0">
                <a:hlinkClick r:id="rId2"/>
              </a:rPr>
              <a:t>https://spring.io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8353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1825625"/>
            <a:ext cx="11818044" cy="486716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Scheme</a:t>
            </a:r>
            <a:r>
              <a:rPr lang="en-US" dirty="0"/>
              <a:t>: how to access the resource</a:t>
            </a:r>
          </a:p>
          <a:p>
            <a:pPr lvl="1"/>
            <a:r>
              <a:rPr lang="en-US" dirty="0"/>
              <a:t>http, https, file, ftp, etc.</a:t>
            </a:r>
          </a:p>
          <a:p>
            <a:r>
              <a:rPr lang="en-US" b="1" dirty="0"/>
              <a:t>Host</a:t>
            </a:r>
            <a:r>
              <a:rPr lang="en-US" dirty="0"/>
              <a:t>: the name of the server, or directly its numeric IP address</a:t>
            </a:r>
          </a:p>
          <a:p>
            <a:r>
              <a:rPr lang="en-US" b="1" dirty="0"/>
              <a:t>Port</a:t>
            </a:r>
            <a:r>
              <a:rPr lang="en-US" dirty="0"/>
              <a:t>: the listening port you will connect to on the remote server</a:t>
            </a:r>
          </a:p>
          <a:p>
            <a:r>
              <a:rPr lang="en-US" b="1" dirty="0"/>
              <a:t>Path</a:t>
            </a:r>
            <a:r>
              <a:rPr lang="en-US" dirty="0"/>
              <a:t>: identifies the resource, usually in a hierarchical format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/a/b/c  </a:t>
            </a:r>
          </a:p>
          <a:p>
            <a:r>
              <a:rPr lang="en-US" b="1" dirty="0"/>
              <a:t>Query</a:t>
            </a:r>
            <a:r>
              <a:rPr lang="en-US" dirty="0"/>
              <a:t>: starting with “?”, list of &lt;key&gt;=&lt;value&gt; properties, separated by “&amp;”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https://github.com/search</a:t>
            </a:r>
            <a:r>
              <a:rPr lang="en-US" b="1" dirty="0"/>
              <a:t>?q=java&amp;type=Repositories&amp;ref=searchresults</a:t>
            </a:r>
          </a:p>
          <a:p>
            <a:r>
              <a:rPr lang="en-US" b="1" dirty="0"/>
              <a:t>Fragment</a:t>
            </a:r>
            <a:r>
              <a:rPr lang="en-US" dirty="0"/>
              <a:t>: identifier of further resource, usually inside the main you requested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a section inside an HTML page</a:t>
            </a:r>
          </a:p>
        </p:txBody>
      </p:sp>
    </p:spTree>
    <p:extLst>
      <p:ext uri="{BB962C8B-B14F-4D97-AF65-F5344CB8AC3E}">
        <p14:creationId xmlns:p14="http://schemas.microsoft.com/office/powerpoint/2010/main" val="4730969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name “Spring”?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905041"/>
            <a:ext cx="10515600" cy="3271922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Spring</a:t>
            </a:r>
            <a:r>
              <a:rPr lang="en-US" dirty="0"/>
              <a:t> is what comes after the “</a:t>
            </a:r>
            <a:r>
              <a:rPr lang="en-US" i="1" dirty="0"/>
              <a:t>winter</a:t>
            </a:r>
            <a:r>
              <a:rPr lang="en-US" dirty="0"/>
              <a:t>” of JEE…</a:t>
            </a:r>
          </a:p>
        </p:txBody>
      </p:sp>
    </p:spTree>
    <p:extLst>
      <p:ext uri="{BB962C8B-B14F-4D97-AF65-F5344CB8AC3E}">
        <p14:creationId xmlns:p14="http://schemas.microsoft.com/office/powerpoint/2010/main" val="8157189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vs </a:t>
            </a:r>
            <a:r>
              <a:rPr lang="en-US" dirty="0" err="1"/>
              <a:t>SpringBoot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473" y="1825624"/>
            <a:ext cx="11984304" cy="4971685"/>
          </a:xfrm>
        </p:spPr>
        <p:txBody>
          <a:bodyPr>
            <a:normAutofit fontScale="92500"/>
          </a:bodyPr>
          <a:lstStyle/>
          <a:p>
            <a:r>
              <a:rPr lang="en-US" dirty="0"/>
              <a:t>Spring has </a:t>
            </a:r>
            <a:r>
              <a:rPr lang="en-US" i="1" dirty="0"/>
              <a:t>many</a:t>
            </a:r>
            <a:r>
              <a:rPr lang="en-US" dirty="0"/>
              <a:t>, </a:t>
            </a:r>
            <a:r>
              <a:rPr lang="en-US" i="1" dirty="0"/>
              <a:t>many</a:t>
            </a:r>
            <a:r>
              <a:rPr lang="en-US" dirty="0"/>
              <a:t> modules, like for handling databases, web pages, web services, etc.</a:t>
            </a:r>
          </a:p>
          <a:p>
            <a:r>
              <a:rPr lang="en-US" dirty="0"/>
              <a:t>To </a:t>
            </a:r>
            <a:r>
              <a:rPr lang="en-US" i="1" dirty="0"/>
              <a:t>wire </a:t>
            </a:r>
            <a:r>
              <a:rPr lang="en-US" dirty="0"/>
              <a:t>together a Spring application, there might be the need to set up a lot of configurations</a:t>
            </a:r>
          </a:p>
          <a:p>
            <a:r>
              <a:rPr lang="en-US" i="1" dirty="0" err="1"/>
              <a:t>SpringBoot</a:t>
            </a:r>
            <a:r>
              <a:rPr lang="en-US" i="1" dirty="0"/>
              <a:t> </a:t>
            </a:r>
            <a:r>
              <a:rPr lang="en-US" dirty="0"/>
              <a:t>(2012): part of Spring </a:t>
            </a:r>
          </a:p>
          <a:p>
            <a:r>
              <a:rPr lang="en-US" dirty="0"/>
              <a:t>Provides </a:t>
            </a:r>
            <a:r>
              <a:rPr lang="en-US" i="1" dirty="0"/>
              <a:t>convention over configuration  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, default, reasonable configurations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if you have H2 embedded database as dependency in </a:t>
            </a:r>
            <a:r>
              <a:rPr lang="en-US" i="1" dirty="0"/>
              <a:t>pom.xml</a:t>
            </a:r>
            <a:r>
              <a:rPr lang="en-US" dirty="0"/>
              <a:t>, </a:t>
            </a:r>
            <a:r>
              <a:rPr lang="en-US" dirty="0" err="1"/>
              <a:t>SpringBoot</a:t>
            </a:r>
            <a:r>
              <a:rPr lang="en-US" dirty="0"/>
              <a:t> will automatically start it and configure Hibernate for it </a:t>
            </a:r>
            <a:r>
              <a:rPr lang="en-US" i="1" dirty="0"/>
              <a:t> </a:t>
            </a:r>
          </a:p>
          <a:p>
            <a:r>
              <a:rPr lang="en-US" dirty="0"/>
              <a:t>Can write up a full functional enterprise application very quickly</a:t>
            </a:r>
          </a:p>
        </p:txBody>
      </p:sp>
    </p:spTree>
    <p:extLst>
      <p:ext uri="{BB962C8B-B14F-4D97-AF65-F5344CB8AC3E}">
        <p14:creationId xmlns:p14="http://schemas.microsoft.com/office/powerpoint/2010/main" val="3711233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025" y="1825625"/>
            <a:ext cx="11830556" cy="4906948"/>
          </a:xfrm>
        </p:spPr>
        <p:txBody>
          <a:bodyPr/>
          <a:lstStyle/>
          <a:p>
            <a:r>
              <a:rPr lang="en-US" dirty="0"/>
              <a:t>Spring is arguably the most popular framework to develop backend enterprise applications</a:t>
            </a:r>
          </a:p>
          <a:p>
            <a:r>
              <a:rPr lang="en-US" dirty="0"/>
              <a:t>However, like JEE, it has a learning curve, as you need to have a clear understanding of </a:t>
            </a:r>
            <a:r>
              <a:rPr lang="en-US" b="1" i="1" dirty="0"/>
              <a:t>dependency injection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i="1" dirty="0"/>
              <a:t>proxy classes</a:t>
            </a:r>
          </a:p>
          <a:p>
            <a:r>
              <a:rPr lang="en-US" dirty="0"/>
              <a:t>The JDK also has other more lightweight alternatives, like </a:t>
            </a:r>
            <a:r>
              <a:rPr lang="en-US" i="1" dirty="0" err="1"/>
              <a:t>DropWizard</a:t>
            </a:r>
            <a:r>
              <a:rPr lang="en-US" dirty="0"/>
              <a:t>   </a:t>
            </a:r>
          </a:p>
          <a:p>
            <a:pPr lvl="1"/>
            <a:r>
              <a:rPr lang="en-US" dirty="0"/>
              <a:t>less “magic”, but more boilerplate and less functionalities…</a:t>
            </a:r>
          </a:p>
        </p:txBody>
      </p:sp>
    </p:spTree>
    <p:extLst>
      <p:ext uri="{BB962C8B-B14F-4D97-AF65-F5344CB8AC3E}">
        <p14:creationId xmlns:p14="http://schemas.microsoft.com/office/powerpoint/2010/main" val="40292365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D1D5-11CA-544A-BAAB-24BCF079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In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1B0FD-0CCB-0342-B693-7B2DAB096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" y="1825624"/>
            <a:ext cx="11643360" cy="4925696"/>
          </a:xfrm>
        </p:spPr>
        <p:txBody>
          <a:bodyPr/>
          <a:lstStyle/>
          <a:p>
            <a:r>
              <a:rPr lang="en-US" dirty="0"/>
              <a:t>Spring is simply huge…</a:t>
            </a:r>
          </a:p>
          <a:p>
            <a:r>
              <a:rPr lang="en-US" dirty="0"/>
              <a:t>Only going to see/use a small subset</a:t>
            </a:r>
          </a:p>
          <a:p>
            <a:r>
              <a:rPr lang="en-US" i="1" dirty="0"/>
              <a:t>Spring-Web</a:t>
            </a:r>
            <a:r>
              <a:rPr lang="en-US" dirty="0"/>
              <a:t>: to create REST APIs</a:t>
            </a:r>
          </a:p>
          <a:p>
            <a:r>
              <a:rPr lang="en-US" i="1" dirty="0"/>
              <a:t>Spring-Data</a:t>
            </a:r>
            <a:r>
              <a:rPr lang="en-US" dirty="0"/>
              <a:t>: used to access SQL databases</a:t>
            </a:r>
          </a:p>
          <a:p>
            <a:r>
              <a:rPr lang="en-US" i="1" dirty="0"/>
              <a:t>Spring-Cloud</a:t>
            </a:r>
            <a:r>
              <a:rPr lang="en-US" dirty="0"/>
              <a:t>: to handle </a:t>
            </a:r>
            <a:r>
              <a:rPr lang="en-US" i="1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10346693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D5093-C2AC-B041-A5D0-04A7E1552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With </a:t>
            </a:r>
            <a:r>
              <a:rPr lang="en-US" dirty="0" err="1"/>
              <a:t>SpringBoot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D4A81-536F-8D47-9CD4-EA603F862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825624"/>
            <a:ext cx="11643360" cy="4879976"/>
          </a:xfrm>
        </p:spPr>
        <p:txBody>
          <a:bodyPr/>
          <a:lstStyle/>
          <a:p>
            <a:r>
              <a:rPr lang="en-US" dirty="0"/>
              <a:t>You will NOT have a “</a:t>
            </a:r>
            <a:r>
              <a:rPr lang="en-US" i="1" dirty="0"/>
              <a:t>main</a:t>
            </a:r>
            <a:r>
              <a:rPr lang="en-US" dirty="0"/>
              <a:t>” method from which you call your code directly</a:t>
            </a:r>
          </a:p>
          <a:p>
            <a:r>
              <a:rPr lang="en-US" i="1" dirty="0" err="1"/>
              <a:t>SpringBoot</a:t>
            </a:r>
            <a:r>
              <a:rPr lang="en-US" dirty="0"/>
              <a:t> will start a servlet to handle HTTP calls, 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i="1" dirty="0"/>
              <a:t>Tomcat</a:t>
            </a:r>
          </a:p>
          <a:p>
            <a:r>
              <a:rPr lang="en-US" dirty="0"/>
              <a:t>You will need to write method handlers for the different HTTP calls your API supports</a:t>
            </a:r>
          </a:p>
          <a:p>
            <a:r>
              <a:rPr lang="en-US" i="1" dirty="0" err="1"/>
              <a:t>SpringBoot</a:t>
            </a:r>
            <a:r>
              <a:rPr lang="en-US" dirty="0"/>
              <a:t> will automatically scan your code to search for the methods handling HTTP calls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76851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0FBFD-C3E2-8841-BA52-C07D76C2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2A9C5-863D-2147-88B7-C11BB08A7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1825625"/>
            <a:ext cx="11597640" cy="48037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Classes that are handled specially by Spring</a:t>
            </a:r>
          </a:p>
          <a:p>
            <a:r>
              <a:rPr lang="en-US" dirty="0"/>
              <a:t>When </a:t>
            </a:r>
            <a:r>
              <a:rPr lang="en-US" i="1" dirty="0" err="1"/>
              <a:t>SpringBoot</a:t>
            </a:r>
            <a:r>
              <a:rPr lang="en-US" dirty="0"/>
              <a:t> starts, it will scan your code for beans, and initialize them</a:t>
            </a:r>
          </a:p>
          <a:p>
            <a:r>
              <a:rPr lang="en-US" dirty="0"/>
              <a:t>Beans are identified by </a:t>
            </a:r>
            <a:r>
              <a:rPr lang="en-US" i="1" dirty="0"/>
              <a:t>annotations:</a:t>
            </a:r>
          </a:p>
          <a:p>
            <a:pPr lvl="1"/>
            <a:r>
              <a:rPr lang="en-US" i="1" dirty="0"/>
              <a:t>@</a:t>
            </a:r>
            <a:r>
              <a:rPr lang="en-US" i="1" dirty="0" err="1"/>
              <a:t>RestController</a:t>
            </a:r>
            <a:r>
              <a:rPr lang="en-US" dirty="0"/>
              <a:t>: class handling HTTP requests</a:t>
            </a:r>
          </a:p>
          <a:p>
            <a:pPr lvl="1"/>
            <a:r>
              <a:rPr lang="en-US" i="1" dirty="0"/>
              <a:t>@Service</a:t>
            </a:r>
            <a:r>
              <a:rPr lang="en-US" dirty="0"/>
              <a:t>: bean providing generic business logic</a:t>
            </a:r>
          </a:p>
          <a:p>
            <a:pPr lvl="1"/>
            <a:r>
              <a:rPr lang="en-US" i="1" dirty="0"/>
              <a:t>@Repository: </a:t>
            </a:r>
            <a:r>
              <a:rPr lang="en-US" dirty="0"/>
              <a:t>bean dealing with database access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You do NOT instantiate bean classes (</a:t>
            </a:r>
            <a:r>
              <a:rPr lang="en-US" dirty="0" err="1"/>
              <a:t>eg</a:t>
            </a:r>
            <a:r>
              <a:rPr lang="en-US" dirty="0"/>
              <a:t> with </a:t>
            </a:r>
            <a:r>
              <a:rPr lang="en-US" i="1" dirty="0"/>
              <a:t>new </a:t>
            </a:r>
            <a:r>
              <a:rPr lang="en-US" dirty="0"/>
              <a:t>keyword), it is </a:t>
            </a:r>
            <a:r>
              <a:rPr lang="en-US" i="1" dirty="0" err="1"/>
              <a:t>SpringBoot</a:t>
            </a:r>
            <a:r>
              <a:rPr lang="en-US" dirty="0"/>
              <a:t> that create them</a:t>
            </a:r>
          </a:p>
        </p:txBody>
      </p:sp>
    </p:spTree>
    <p:extLst>
      <p:ext uri="{BB962C8B-B14F-4D97-AF65-F5344CB8AC3E}">
        <p14:creationId xmlns:p14="http://schemas.microsoft.com/office/powerpoint/2010/main" val="3916985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F72D51-B392-5548-8933-ABD6642DB965}"/>
              </a:ext>
            </a:extLst>
          </p:cNvPr>
          <p:cNvSpPr/>
          <p:nvPr/>
        </p:nvSpPr>
        <p:spPr>
          <a:xfrm>
            <a:off x="350520" y="432644"/>
            <a:ext cx="104241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dirty="0">
                <a:solidFill>
                  <a:srgbClr val="000080"/>
                </a:solidFill>
              </a:rPr>
              <a:t>@</a:t>
            </a:r>
            <a:r>
              <a:rPr lang="nb-NO" sz="2800" dirty="0" err="1">
                <a:solidFill>
                  <a:srgbClr val="000080"/>
                </a:solidFill>
              </a:rPr>
              <a:t>RestController</a:t>
            </a:r>
            <a:br>
              <a:rPr lang="nb-NO" sz="2800" dirty="0">
                <a:solidFill>
                  <a:srgbClr val="000080"/>
                </a:solidFill>
              </a:rPr>
            </a:br>
            <a:r>
              <a:rPr lang="nb-NO" sz="2800" b="1" dirty="0" err="1">
                <a:solidFill>
                  <a:srgbClr val="000080"/>
                </a:solidFill>
              </a:rPr>
              <a:t>class</a:t>
            </a:r>
            <a:r>
              <a:rPr lang="nb-NO" sz="2800" b="1" dirty="0">
                <a:solidFill>
                  <a:srgbClr val="000080"/>
                </a:solidFill>
              </a:rPr>
              <a:t> </a:t>
            </a:r>
            <a:r>
              <a:rPr lang="nb-NO" sz="2800" dirty="0" err="1"/>
              <a:t>BookRest</a:t>
            </a:r>
            <a:r>
              <a:rPr lang="nb-NO" sz="2800" dirty="0"/>
              <a:t>{</a:t>
            </a:r>
            <a:br>
              <a:rPr lang="nb-NO" sz="2800" dirty="0"/>
            </a:br>
            <a:br>
              <a:rPr lang="nb-NO" sz="2800" dirty="0"/>
            </a:br>
            <a:r>
              <a:rPr lang="nb-NO" sz="2800" dirty="0"/>
              <a:t>    </a:t>
            </a:r>
            <a:r>
              <a:rPr lang="nb-NO" sz="2800" dirty="0">
                <a:solidFill>
                  <a:srgbClr val="000080"/>
                </a:solidFill>
              </a:rPr>
              <a:t>@</a:t>
            </a:r>
            <a:r>
              <a:rPr lang="nb-NO" sz="2800" dirty="0" err="1">
                <a:solidFill>
                  <a:srgbClr val="000080"/>
                </a:solidFill>
              </a:rPr>
              <a:t>GetMapping</a:t>
            </a:r>
            <a:r>
              <a:rPr lang="nb-NO" sz="2800" dirty="0">
                <a:solidFill>
                  <a:srgbClr val="000080"/>
                </a:solidFill>
              </a:rPr>
              <a:t>(</a:t>
            </a:r>
            <a:r>
              <a:rPr lang="nb-NO" sz="2800" dirty="0" err="1">
                <a:solidFill>
                  <a:srgbClr val="4A86E8"/>
                </a:solidFill>
              </a:rPr>
              <a:t>path</a:t>
            </a:r>
            <a:r>
              <a:rPr lang="nb-NO" sz="2800" dirty="0">
                <a:solidFill>
                  <a:srgbClr val="4A86E8"/>
                </a:solidFill>
              </a:rPr>
              <a:t> = </a:t>
            </a:r>
            <a:r>
              <a:rPr lang="nb-NO" sz="2800" dirty="0"/>
              <a:t>[</a:t>
            </a:r>
            <a:r>
              <a:rPr lang="nb-NO" sz="2800" b="1" dirty="0">
                <a:solidFill>
                  <a:srgbClr val="658ABA"/>
                </a:solidFill>
              </a:rPr>
              <a:t>"/</a:t>
            </a:r>
            <a:r>
              <a:rPr lang="nb-NO" sz="2800" b="1" dirty="0" err="1">
                <a:solidFill>
                  <a:srgbClr val="658ABA"/>
                </a:solidFill>
              </a:rPr>
              <a:t>books</a:t>
            </a:r>
            <a:r>
              <a:rPr lang="nb-NO" sz="2800" b="1" dirty="0">
                <a:solidFill>
                  <a:srgbClr val="658ABA"/>
                </a:solidFill>
              </a:rPr>
              <a:t>"</a:t>
            </a:r>
            <a:r>
              <a:rPr lang="nb-NO" sz="2800" dirty="0"/>
              <a:t>])</a:t>
            </a:r>
            <a:br>
              <a:rPr lang="nb-NO" sz="2800" dirty="0">
                <a:solidFill>
                  <a:srgbClr val="000080"/>
                </a:solidFill>
              </a:rPr>
            </a:br>
            <a:r>
              <a:rPr lang="nb-NO" sz="2800" dirty="0">
                <a:solidFill>
                  <a:srgbClr val="000080"/>
                </a:solidFill>
              </a:rPr>
              <a:t>    </a:t>
            </a:r>
            <a:r>
              <a:rPr lang="nb-NO" sz="2800" b="1" dirty="0" err="1">
                <a:solidFill>
                  <a:srgbClr val="000080"/>
                </a:solidFill>
              </a:rPr>
              <a:t>fun</a:t>
            </a:r>
            <a:r>
              <a:rPr lang="nb-NO" sz="2800" b="1" dirty="0">
                <a:solidFill>
                  <a:srgbClr val="000080"/>
                </a:solidFill>
              </a:rPr>
              <a:t> </a:t>
            </a:r>
            <a:r>
              <a:rPr lang="nb-NO" sz="2800" dirty="0" err="1"/>
              <a:t>getAll</a:t>
            </a:r>
            <a:r>
              <a:rPr lang="nb-NO" sz="2800" dirty="0"/>
              <a:t>(): </a:t>
            </a:r>
            <a:r>
              <a:rPr lang="nb-NO" sz="2800" dirty="0" err="1"/>
              <a:t>ResponseEntity</a:t>
            </a:r>
            <a:r>
              <a:rPr lang="nb-NO" sz="2800" dirty="0"/>
              <a:t>&lt;List&lt;</a:t>
            </a:r>
            <a:r>
              <a:rPr lang="nb-NO" sz="2800" dirty="0" err="1"/>
              <a:t>BookDto</a:t>
            </a:r>
            <a:r>
              <a:rPr lang="nb-NO" sz="2800" dirty="0"/>
              <a:t>&gt;&gt; { ...</a:t>
            </a:r>
            <a:br>
              <a:rPr lang="nb-NO" sz="2800" dirty="0"/>
            </a:b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7DCDE5-70B4-E245-BACF-3A156627C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520440"/>
            <a:ext cx="11597640" cy="3108960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i="1" dirty="0" err="1"/>
              <a:t>SpringBoot</a:t>
            </a:r>
            <a:r>
              <a:rPr lang="en-US" dirty="0"/>
              <a:t> will create bean for class </a:t>
            </a:r>
            <a:r>
              <a:rPr lang="en-US" i="1" dirty="0" err="1"/>
              <a:t>BookRest</a:t>
            </a:r>
            <a:r>
              <a:rPr lang="en-US" dirty="0"/>
              <a:t>, because marked as </a:t>
            </a:r>
            <a:r>
              <a:rPr lang="en-US" i="1" dirty="0"/>
              <a:t>@</a:t>
            </a:r>
            <a:r>
              <a:rPr lang="en-US" i="1" dirty="0" err="1"/>
              <a:t>RestController</a:t>
            </a:r>
            <a:endParaRPr lang="en-US" i="1" dirty="0"/>
          </a:p>
          <a:p>
            <a:r>
              <a:rPr lang="en-US" dirty="0"/>
              <a:t>The method </a:t>
            </a:r>
            <a:r>
              <a:rPr lang="en-US" i="1" dirty="0" err="1"/>
              <a:t>getAll</a:t>
            </a:r>
            <a:r>
              <a:rPr lang="en-US" dirty="0"/>
              <a:t> will be the handler for all the HTTP requests for URL </a:t>
            </a:r>
            <a:r>
              <a:rPr lang="en-US" i="1" dirty="0"/>
              <a:t>/books</a:t>
            </a:r>
            <a:r>
              <a:rPr lang="en-US" dirty="0"/>
              <a:t>, as marked with </a:t>
            </a:r>
            <a:r>
              <a:rPr lang="en-US" i="1" dirty="0"/>
              <a:t>@</a:t>
            </a:r>
            <a:r>
              <a:rPr lang="en-US" i="1" dirty="0" err="1"/>
              <a:t>GetMapping</a:t>
            </a:r>
            <a:endParaRPr lang="en-US" i="1" dirty="0"/>
          </a:p>
          <a:p>
            <a:pPr lvl="1"/>
            <a:r>
              <a:rPr lang="en-US" dirty="0"/>
              <a:t>when </a:t>
            </a:r>
            <a:r>
              <a:rPr lang="en-US" i="1" dirty="0"/>
              <a:t>Tomcat</a:t>
            </a:r>
            <a:r>
              <a:rPr lang="en-US" dirty="0"/>
              <a:t> receives a GET for </a:t>
            </a:r>
            <a:r>
              <a:rPr lang="en-US" i="1" dirty="0"/>
              <a:t>/books</a:t>
            </a:r>
            <a:r>
              <a:rPr lang="en-US" dirty="0"/>
              <a:t>, it will call this method to get the results to send back</a:t>
            </a:r>
          </a:p>
        </p:txBody>
      </p:sp>
    </p:spTree>
    <p:extLst>
      <p:ext uri="{BB962C8B-B14F-4D97-AF65-F5344CB8AC3E}">
        <p14:creationId xmlns:p14="http://schemas.microsoft.com/office/powerpoint/2010/main" val="28647466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050" y="365125"/>
            <a:ext cx="11369309" cy="1325563"/>
          </a:xfrm>
        </p:spPr>
        <p:txBody>
          <a:bodyPr/>
          <a:lstStyle/>
          <a:p>
            <a:r>
              <a:rPr lang="en-US" dirty="0"/>
              <a:t>Entry 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657" y="1825625"/>
            <a:ext cx="11822463" cy="4898856"/>
          </a:xfrm>
        </p:spPr>
        <p:txBody>
          <a:bodyPr>
            <a:normAutofit/>
          </a:bodyPr>
          <a:lstStyle/>
          <a:p>
            <a:r>
              <a:rPr lang="en-US" dirty="0"/>
              <a:t>You need a class annotated with </a:t>
            </a:r>
            <a:r>
              <a:rPr lang="en-US" i="1" dirty="0"/>
              <a:t>@</a:t>
            </a:r>
            <a:r>
              <a:rPr lang="en-US" i="1" dirty="0" err="1"/>
              <a:t>SpringBootApplication</a:t>
            </a:r>
            <a:endParaRPr lang="en-US" i="1" dirty="0"/>
          </a:p>
          <a:p>
            <a:pPr lvl="1"/>
            <a:r>
              <a:rPr lang="en-US" dirty="0"/>
              <a:t>It will be the entry point of your application</a:t>
            </a:r>
          </a:p>
          <a:p>
            <a:r>
              <a:rPr lang="en-US" i="1" dirty="0" err="1"/>
              <a:t>SpringBoot</a:t>
            </a:r>
            <a:r>
              <a:rPr lang="en-US" dirty="0"/>
              <a:t> will automatically scan all the classes on your </a:t>
            </a:r>
            <a:r>
              <a:rPr lang="en-US" i="1" dirty="0" err="1"/>
              <a:t>classpath</a:t>
            </a:r>
            <a:r>
              <a:rPr lang="en-US" i="1" dirty="0"/>
              <a:t> </a:t>
            </a:r>
            <a:r>
              <a:rPr lang="en-US" dirty="0"/>
              <a:t>(</a:t>
            </a:r>
            <a:r>
              <a:rPr lang="en-US" dirty="0" err="1"/>
              <a:t>ie</a:t>
            </a:r>
            <a:r>
              <a:rPr lang="en-US" dirty="0"/>
              <a:t> your own classes and all third-party dependencies) to check which beans to start</a:t>
            </a:r>
          </a:p>
          <a:p>
            <a:r>
              <a:rPr lang="en-US" dirty="0"/>
              <a:t>Be CAREFUL of package names: by default, if </a:t>
            </a:r>
            <a:r>
              <a:rPr lang="en-US" i="1" dirty="0"/>
              <a:t>@</a:t>
            </a:r>
            <a:r>
              <a:rPr lang="en-US" i="1" dirty="0" err="1"/>
              <a:t>SpringBootApplication</a:t>
            </a:r>
            <a:r>
              <a:rPr lang="en-US" i="1" dirty="0"/>
              <a:t> </a:t>
            </a:r>
            <a:r>
              <a:rPr lang="en-US" dirty="0"/>
              <a:t>is in package X.Y.Z, it will scan only X.Y.Z and sub-packages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, X.Y.Z.W is OK, whereas X.Y will be ignored</a:t>
            </a:r>
          </a:p>
        </p:txBody>
      </p:sp>
    </p:spTree>
    <p:extLst>
      <p:ext uri="{BB962C8B-B14F-4D97-AF65-F5344CB8AC3E}">
        <p14:creationId xmlns:p14="http://schemas.microsoft.com/office/powerpoint/2010/main" val="11377262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8D0F8-B98B-714C-AF2B-CAAE3542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Spring’s “Magic”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9B40D-AD25-ED4E-8EAF-4D9096383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" y="1825624"/>
            <a:ext cx="11704320" cy="48494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starting a </a:t>
            </a:r>
            <a:r>
              <a:rPr lang="en-US" i="1" dirty="0" err="1"/>
              <a:t>SpringBoot</a:t>
            </a:r>
            <a:r>
              <a:rPr lang="en-US" dirty="0"/>
              <a:t> application, might be difficult to understand what is going on</a:t>
            </a:r>
          </a:p>
          <a:p>
            <a:pPr lvl="1"/>
            <a:r>
              <a:rPr lang="en-US" dirty="0"/>
              <a:t>no clear link from “</a:t>
            </a:r>
            <a:r>
              <a:rPr lang="en-US" i="1" dirty="0"/>
              <a:t>main</a:t>
            </a:r>
            <a:r>
              <a:rPr lang="en-US" dirty="0"/>
              <a:t>” method to your code, and you never instantiate beans directly</a:t>
            </a:r>
          </a:p>
          <a:p>
            <a:r>
              <a:rPr lang="en-US" dirty="0"/>
              <a:t>What started and initialized depends on </a:t>
            </a:r>
            <a:r>
              <a:rPr lang="en-US" i="1" dirty="0"/>
              <a:t>@annotations, </a:t>
            </a:r>
            <a:r>
              <a:rPr lang="en-US" dirty="0"/>
              <a:t>and what libraries are on your </a:t>
            </a:r>
            <a:r>
              <a:rPr lang="en-US" dirty="0" err="1"/>
              <a:t>classpath</a:t>
            </a:r>
            <a:endParaRPr lang="en-US" dirty="0"/>
          </a:p>
          <a:p>
            <a:pPr lvl="1"/>
            <a:r>
              <a:rPr lang="en-US" dirty="0" err="1"/>
              <a:t>eg</a:t>
            </a:r>
            <a:r>
              <a:rPr lang="en-US" dirty="0"/>
              <a:t>, with </a:t>
            </a:r>
            <a:r>
              <a:rPr lang="en-US" i="1" dirty="0"/>
              <a:t>Spring-Web,</a:t>
            </a:r>
            <a:r>
              <a:rPr lang="en-US" dirty="0"/>
              <a:t> a </a:t>
            </a:r>
            <a:r>
              <a:rPr lang="en-US" i="1" dirty="0"/>
              <a:t>Tomcat</a:t>
            </a:r>
            <a:r>
              <a:rPr lang="en-US" dirty="0"/>
              <a:t> server will be automatically started </a:t>
            </a:r>
          </a:p>
          <a:p>
            <a:r>
              <a:rPr lang="en-US" dirty="0"/>
              <a:t>Besides knowing the semantics of different </a:t>
            </a:r>
            <a:r>
              <a:rPr lang="en-US" i="1" dirty="0"/>
              <a:t>@annotations, </a:t>
            </a:r>
            <a:r>
              <a:rPr lang="en-US" dirty="0"/>
              <a:t>there are 2 extremely important concepts: </a:t>
            </a:r>
            <a:r>
              <a:rPr lang="en-US" b="1" dirty="0"/>
              <a:t>proxy classes</a:t>
            </a:r>
            <a:r>
              <a:rPr lang="en-US" dirty="0"/>
              <a:t> and </a:t>
            </a:r>
            <a:r>
              <a:rPr lang="en-US" b="1" dirty="0"/>
              <a:t>dependency injection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7102428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2932-CAAE-D647-BE22-4A8627A9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A397-5C8F-654E-B430-436697EAB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1690688"/>
            <a:ext cx="11734800" cy="4895215"/>
          </a:xfrm>
        </p:spPr>
        <p:txBody>
          <a:bodyPr/>
          <a:lstStyle/>
          <a:p>
            <a:r>
              <a:rPr lang="en-US" dirty="0"/>
              <a:t>When having an annotated class </a:t>
            </a:r>
            <a:r>
              <a:rPr lang="en-US" i="1" dirty="0"/>
              <a:t>Foo</a:t>
            </a:r>
            <a:r>
              <a:rPr lang="en-US" dirty="0"/>
              <a:t>, and </a:t>
            </a:r>
            <a:r>
              <a:rPr lang="en-US" i="1" dirty="0" err="1"/>
              <a:t>SpringBoot</a:t>
            </a:r>
            <a:r>
              <a:rPr lang="en-US" dirty="0"/>
              <a:t> creates a bean for it, it is NOT going to be a direct instance of </a:t>
            </a:r>
            <a:r>
              <a:rPr lang="en-US" i="1" dirty="0"/>
              <a:t>Foo</a:t>
            </a:r>
            <a:r>
              <a:rPr lang="en-US" dirty="0"/>
              <a:t>, but rather a </a:t>
            </a:r>
            <a:r>
              <a:rPr lang="en-US" i="1" dirty="0"/>
              <a:t>proxy</a:t>
            </a:r>
          </a:p>
          <a:p>
            <a:r>
              <a:rPr lang="en-US" dirty="0"/>
              <a:t>A proxy for </a:t>
            </a:r>
            <a:r>
              <a:rPr lang="en-US" i="1" dirty="0"/>
              <a:t>Foo</a:t>
            </a:r>
            <a:r>
              <a:rPr lang="en-US" dirty="0"/>
              <a:t> is a class that </a:t>
            </a:r>
            <a:r>
              <a:rPr lang="en-US" b="1" dirty="0"/>
              <a:t>extends</a:t>
            </a:r>
            <a:r>
              <a:rPr lang="en-US" dirty="0"/>
              <a:t> </a:t>
            </a:r>
            <a:r>
              <a:rPr lang="en-US" i="1" dirty="0"/>
              <a:t>Foo</a:t>
            </a:r>
            <a:r>
              <a:rPr lang="en-US" dirty="0"/>
              <a:t>, where all methods can be enhanced </a:t>
            </a:r>
          </a:p>
          <a:p>
            <a:r>
              <a:rPr lang="en-US" dirty="0"/>
              <a:t>A proxy can have a code before and after the original methods of </a:t>
            </a:r>
            <a:r>
              <a:rPr lang="en-US" i="1" dirty="0"/>
              <a:t>Foo </a:t>
            </a:r>
            <a:r>
              <a:rPr lang="en-US" dirty="0"/>
              <a:t>(all methods are overridden)</a:t>
            </a:r>
          </a:p>
          <a:p>
            <a:pPr lvl="1"/>
            <a:r>
              <a:rPr lang="en-US" dirty="0"/>
              <a:t>example: methods marked with </a:t>
            </a:r>
            <a:r>
              <a:rPr lang="en-US" i="1" dirty="0"/>
              <a:t>@Transactional</a:t>
            </a:r>
            <a:r>
              <a:rPr lang="en-US" dirty="0"/>
              <a:t> will automatically start and then commit transactions </a:t>
            </a:r>
          </a:p>
        </p:txBody>
      </p:sp>
    </p:spTree>
    <p:extLst>
      <p:ext uri="{BB962C8B-B14F-4D97-AF65-F5344CB8AC3E}">
        <p14:creationId xmlns:p14="http://schemas.microsoft.com/office/powerpoint/2010/main" val="3141092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00" y="119225"/>
            <a:ext cx="11807100" cy="1836575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https://github.com/search</a:t>
            </a:r>
            <a:r>
              <a:rPr lang="en-US" b="1" dirty="0">
                <a:hlinkClick r:id="rId2"/>
              </a:rPr>
              <a:t>?</a:t>
            </a:r>
            <a:r>
              <a:rPr lang="en-US" dirty="0">
                <a:hlinkClick r:id="rId2"/>
              </a:rPr>
              <a:t>utf8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%E2%9C%93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q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stars%3A%22%3E+100%22+language%3AJava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type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Repositories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ref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advsearch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l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Java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l</a:t>
            </a:r>
            <a:r>
              <a:rPr lang="en-US" b="1" dirty="0"/>
              <a:t>=</a:t>
            </a:r>
          </a:p>
          <a:p>
            <a:r>
              <a:rPr lang="en-US" dirty="0"/>
              <a:t>The asked page/resource is </a:t>
            </a:r>
            <a:r>
              <a:rPr lang="en-US" b="1" dirty="0"/>
              <a:t>/search</a:t>
            </a:r>
            <a:r>
              <a:rPr lang="en-US" dirty="0"/>
              <a:t>, where it is retrieved in different ways based on the list of query “?” parameters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64" y="2133600"/>
            <a:ext cx="5393681" cy="447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013" y="2133600"/>
            <a:ext cx="5995987" cy="373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148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272"/>
            <a:ext cx="10515600" cy="1325563"/>
          </a:xfrm>
        </p:spPr>
        <p:txBody>
          <a:bodyPr/>
          <a:lstStyle/>
          <a:p>
            <a:r>
              <a:rPr lang="en-US" dirty="0"/>
              <a:t>Anatomy of a Proxy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560" y="1321871"/>
            <a:ext cx="11606027" cy="5282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proxy would be automatically generated by Spring at runtime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115" y="2620523"/>
            <a:ext cx="472565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public class </a:t>
            </a:r>
            <a:r>
              <a:rPr lang="en-US" sz="2800" dirty="0"/>
              <a:t>Foo {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    </a:t>
            </a:r>
            <a:r>
              <a:rPr lang="en-US" sz="2800" b="1" dirty="0"/>
              <a:t>public </a:t>
            </a:r>
            <a:r>
              <a:rPr lang="en-US" sz="2800" dirty="0"/>
              <a:t>String </a:t>
            </a:r>
            <a:r>
              <a:rPr lang="en-US" sz="2800" dirty="0" err="1"/>
              <a:t>someMethod</a:t>
            </a:r>
            <a:r>
              <a:rPr lang="en-US" sz="2800" dirty="0"/>
              <a:t>(){</a:t>
            </a:r>
            <a:br>
              <a:rPr lang="en-US" sz="2800" dirty="0"/>
            </a:br>
            <a:r>
              <a:rPr lang="en-US" sz="2800" dirty="0"/>
              <a:t>        </a:t>
            </a:r>
            <a:r>
              <a:rPr lang="en-US" sz="2800" b="1" dirty="0"/>
              <a:t>return "foo"</a:t>
            </a:r>
            <a:r>
              <a:rPr lang="en-US" sz="2800" dirty="0"/>
              <a:t>;</a:t>
            </a:r>
            <a:br>
              <a:rPr lang="en-US" sz="2800" dirty="0"/>
            </a:br>
            <a:r>
              <a:rPr lang="en-US" sz="2800" dirty="0"/>
              <a:t>    }</a:t>
            </a:r>
            <a:br>
              <a:rPr lang="en-US" sz="2800" dirty="0"/>
            </a:br>
            <a:r>
              <a:rPr lang="en-US" sz="2800" dirty="0"/>
              <a:t>}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694553" y="2093428"/>
            <a:ext cx="620103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public class </a:t>
            </a:r>
            <a:r>
              <a:rPr lang="en-US" sz="2000" dirty="0" err="1"/>
              <a:t>FooProxy</a:t>
            </a:r>
            <a:r>
              <a:rPr lang="en-US" sz="2000" dirty="0"/>
              <a:t> </a:t>
            </a:r>
            <a:r>
              <a:rPr lang="en-US" sz="2000" b="1" dirty="0"/>
              <a:t>extends </a:t>
            </a:r>
            <a:r>
              <a:rPr lang="en-US" sz="2000" dirty="0"/>
              <a:t>Foo{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b="1" dirty="0"/>
              <a:t>private final </a:t>
            </a:r>
            <a:r>
              <a:rPr lang="en-US" sz="2000" dirty="0"/>
              <a:t>Foo </a:t>
            </a:r>
            <a:r>
              <a:rPr lang="en-US" sz="2000" b="1" dirty="0"/>
              <a:t>original</a:t>
            </a:r>
            <a:r>
              <a:rPr lang="en-US" sz="2000" dirty="0"/>
              <a:t>;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b="1" dirty="0"/>
              <a:t>public </a:t>
            </a:r>
            <a:r>
              <a:rPr lang="en-US" sz="2000" dirty="0" err="1"/>
              <a:t>FooProxy</a:t>
            </a:r>
            <a:r>
              <a:rPr lang="en-US" sz="2000" dirty="0"/>
              <a:t>(Foo original) {</a:t>
            </a:r>
            <a:br>
              <a:rPr lang="en-US" sz="2000" dirty="0"/>
            </a:br>
            <a:r>
              <a:rPr lang="en-US" sz="2000" dirty="0"/>
              <a:t>        </a:t>
            </a:r>
            <a:r>
              <a:rPr lang="en-US" sz="2000" b="1" dirty="0" err="1"/>
              <a:t>this</a:t>
            </a:r>
            <a:r>
              <a:rPr lang="en-US" sz="2000" dirty="0" err="1"/>
              <a:t>.</a:t>
            </a:r>
            <a:r>
              <a:rPr lang="en-US" sz="2000" b="1" dirty="0" err="1"/>
              <a:t>original</a:t>
            </a:r>
            <a:r>
              <a:rPr lang="en-US" sz="2000" b="1" dirty="0"/>
              <a:t> </a:t>
            </a:r>
            <a:r>
              <a:rPr lang="en-US" sz="2000" dirty="0"/>
              <a:t>= original;</a:t>
            </a:r>
            <a:br>
              <a:rPr lang="en-US" sz="2000" dirty="0"/>
            </a:br>
            <a:r>
              <a:rPr lang="en-US" sz="2000" dirty="0"/>
              <a:t>    }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b="1" dirty="0"/>
              <a:t>@Override</a:t>
            </a:r>
            <a:br>
              <a:rPr lang="en-US" sz="2000" b="1" dirty="0"/>
            </a:br>
            <a:r>
              <a:rPr lang="en-US" sz="2000" b="1" dirty="0"/>
              <a:t>    public </a:t>
            </a:r>
            <a:r>
              <a:rPr lang="en-US" sz="2000" dirty="0"/>
              <a:t>String </a:t>
            </a:r>
            <a:r>
              <a:rPr lang="en-US" sz="2000" dirty="0" err="1"/>
              <a:t>someMethod</a:t>
            </a:r>
            <a:r>
              <a:rPr lang="en-US" sz="2000" dirty="0"/>
              <a:t>(){</a:t>
            </a:r>
            <a:br>
              <a:rPr lang="en-US" sz="2000" dirty="0"/>
            </a:br>
            <a:r>
              <a:rPr lang="en-US" sz="2000" dirty="0"/>
              <a:t>        </a:t>
            </a:r>
            <a:r>
              <a:rPr lang="en-US" sz="2000" i="1" dirty="0"/>
              <a:t>// do something before, </a:t>
            </a:r>
            <a:r>
              <a:rPr lang="en-US" sz="2000" i="1" dirty="0" err="1"/>
              <a:t>eg</a:t>
            </a:r>
            <a:r>
              <a:rPr lang="en-US" sz="2000" i="1" dirty="0"/>
              <a:t> start a transaction</a:t>
            </a:r>
            <a:br>
              <a:rPr lang="en-US" sz="2000" i="1" dirty="0"/>
            </a:br>
            <a:r>
              <a:rPr lang="en-US" sz="2000" i="1" dirty="0"/>
              <a:t>        </a:t>
            </a:r>
            <a:r>
              <a:rPr lang="en-US" sz="2000" dirty="0"/>
              <a:t>String result = </a:t>
            </a:r>
            <a:r>
              <a:rPr lang="en-US" sz="2000" b="1" dirty="0" err="1"/>
              <a:t>original</a:t>
            </a:r>
            <a:r>
              <a:rPr lang="en-US" sz="2000" dirty="0" err="1"/>
              <a:t>.someMethod</a:t>
            </a:r>
            <a:r>
              <a:rPr lang="en-US" sz="2000" dirty="0"/>
              <a:t>();</a:t>
            </a:r>
            <a:br>
              <a:rPr lang="en-US" sz="2000" dirty="0"/>
            </a:br>
            <a:r>
              <a:rPr lang="en-US" sz="2000" dirty="0"/>
              <a:t>        </a:t>
            </a:r>
            <a:r>
              <a:rPr lang="en-US" sz="2000" i="1" dirty="0"/>
              <a:t>//do something after, </a:t>
            </a:r>
            <a:r>
              <a:rPr lang="en-US" sz="2000" i="1" dirty="0" err="1"/>
              <a:t>eg</a:t>
            </a:r>
            <a:r>
              <a:rPr lang="en-US" sz="2000" i="1" dirty="0"/>
              <a:t>, commit the transaction</a:t>
            </a:r>
            <a:br>
              <a:rPr lang="en-US" sz="2000" i="1" dirty="0"/>
            </a:br>
            <a:r>
              <a:rPr lang="en-US" sz="2000" i="1" dirty="0"/>
              <a:t>        </a:t>
            </a:r>
            <a:r>
              <a:rPr lang="en-US" sz="2000" b="1" dirty="0"/>
              <a:t>return </a:t>
            </a:r>
            <a:r>
              <a:rPr lang="en-US" sz="2000" dirty="0"/>
              <a:t>result;</a:t>
            </a:r>
            <a:br>
              <a:rPr lang="en-US" sz="2000" dirty="0"/>
            </a:br>
            <a:r>
              <a:rPr lang="en-US" sz="2000" dirty="0"/>
              <a:t>    }</a:t>
            </a:r>
            <a:br>
              <a:rPr lang="en-US" sz="2000" dirty="0"/>
            </a:b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03983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D21D9-FF67-B542-95D2-30B9C54E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 (DI)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43041-3BFB-834C-A4BD-7910767EB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" y="1825624"/>
            <a:ext cx="11582400" cy="49104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if a bean </a:t>
            </a:r>
            <a:r>
              <a:rPr lang="en-US" i="1" dirty="0"/>
              <a:t>A</a:t>
            </a:r>
            <a:r>
              <a:rPr lang="en-US" dirty="0"/>
              <a:t> needs to call functionality of a bean </a:t>
            </a:r>
            <a:r>
              <a:rPr lang="en-US" i="1" dirty="0"/>
              <a:t>B</a:t>
            </a:r>
            <a:r>
              <a:rPr lang="en-US" dirty="0"/>
              <a:t>?</a:t>
            </a:r>
          </a:p>
          <a:p>
            <a:r>
              <a:rPr lang="en-US" i="1" dirty="0"/>
              <a:t>A</a:t>
            </a:r>
            <a:r>
              <a:rPr lang="en-US" dirty="0"/>
              <a:t> cannot create an instance of </a:t>
            </a:r>
            <a:r>
              <a:rPr lang="en-US" i="1" dirty="0"/>
              <a:t>B</a:t>
            </a:r>
          </a:p>
          <a:p>
            <a:r>
              <a:rPr lang="en-US" i="1" dirty="0"/>
              <a:t>A</a:t>
            </a:r>
            <a:r>
              <a:rPr lang="en-US" dirty="0"/>
              <a:t> has to ask </a:t>
            </a:r>
            <a:r>
              <a:rPr lang="en-US" i="1" dirty="0" err="1"/>
              <a:t>SpringBoot</a:t>
            </a:r>
            <a:r>
              <a:rPr lang="en-US" dirty="0"/>
              <a:t> to get an instance of </a:t>
            </a:r>
            <a:r>
              <a:rPr lang="en-US" i="1" dirty="0"/>
              <a:t>B</a:t>
            </a:r>
          </a:p>
          <a:p>
            <a:r>
              <a:rPr lang="en-US" dirty="0"/>
              <a:t>2 methods for DI</a:t>
            </a:r>
          </a:p>
          <a:p>
            <a:r>
              <a:rPr lang="en-US" i="1" dirty="0"/>
              <a:t>Field Injection</a:t>
            </a:r>
            <a:r>
              <a:rPr lang="en-US" dirty="0"/>
              <a:t>: fields marked with </a:t>
            </a:r>
            <a:r>
              <a:rPr lang="en-US" i="1" dirty="0"/>
              <a:t>@</a:t>
            </a:r>
            <a:r>
              <a:rPr lang="en-US" i="1" dirty="0" err="1"/>
              <a:t>Autowired</a:t>
            </a:r>
            <a:r>
              <a:rPr lang="en-US" i="1" dirty="0"/>
              <a:t> </a:t>
            </a:r>
            <a:r>
              <a:rPr lang="en-US" dirty="0"/>
              <a:t>will be automatically initialized after the bean is created, using </a:t>
            </a:r>
            <a:r>
              <a:rPr lang="en-US" i="1" dirty="0"/>
              <a:t>Reflection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i="1" dirty="0"/>
              <a:t>@</a:t>
            </a:r>
            <a:r>
              <a:rPr lang="en-US" i="1" dirty="0" err="1"/>
              <a:t>Autowired</a:t>
            </a:r>
            <a:r>
              <a:rPr lang="en-US" i="1" dirty="0"/>
              <a:t> private B b;</a:t>
            </a:r>
          </a:p>
          <a:p>
            <a:r>
              <a:rPr lang="en-US" i="1" dirty="0"/>
              <a:t>Constructor Injection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reference of </a:t>
            </a:r>
            <a:r>
              <a:rPr lang="en-US" i="1" dirty="0"/>
              <a:t>B</a:t>
            </a:r>
            <a:r>
              <a:rPr lang="en-US" dirty="0"/>
              <a:t> passed directly in the constructor of </a:t>
            </a:r>
            <a:r>
              <a:rPr lang="en-US" i="1" dirty="0"/>
              <a:t>A</a:t>
            </a:r>
            <a:r>
              <a:rPr lang="en-US" dirty="0"/>
              <a:t>, where Spring provides the right value when creating a bean for </a:t>
            </a:r>
            <a:r>
              <a:rPr lang="en-US" i="1" dirty="0"/>
              <a:t>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96958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301" y="1825625"/>
            <a:ext cx="11757727" cy="4874580"/>
          </a:xfrm>
        </p:spPr>
        <p:txBody>
          <a:bodyPr>
            <a:normAutofit lnSpcReduction="10000"/>
          </a:bodyPr>
          <a:lstStyle/>
          <a:p>
            <a:r>
              <a:rPr lang="en-US" i="1" dirty="0" err="1"/>
              <a:t>SpringBoot</a:t>
            </a:r>
            <a:r>
              <a:rPr lang="en-US" dirty="0"/>
              <a:t> provides sensible default configurations based on what present on your </a:t>
            </a:r>
            <a:r>
              <a:rPr lang="en-US" i="1" dirty="0" err="1"/>
              <a:t>classpath</a:t>
            </a:r>
            <a:endParaRPr lang="en-US" i="1" dirty="0"/>
          </a:p>
          <a:p>
            <a:r>
              <a:rPr lang="en-US" dirty="0"/>
              <a:t>If you need to do modifications, those will be in a </a:t>
            </a:r>
            <a:r>
              <a:rPr lang="en-US" i="1" dirty="0" err="1"/>
              <a:t>application.properties</a:t>
            </a:r>
            <a:r>
              <a:rPr lang="en-US" i="1" dirty="0"/>
              <a:t> </a:t>
            </a:r>
            <a:r>
              <a:rPr lang="en-US" dirty="0"/>
              <a:t>or </a:t>
            </a:r>
            <a:r>
              <a:rPr lang="en-US" i="1" dirty="0" err="1"/>
              <a:t>application.yml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those are the same, just in different formats</a:t>
            </a:r>
          </a:p>
          <a:p>
            <a:pPr lvl="1"/>
            <a:r>
              <a:rPr lang="en-US" dirty="0"/>
              <a:t>“.properties”: pairs &lt;property-name&gt;=&lt;value&gt;</a:t>
            </a:r>
          </a:p>
          <a:p>
            <a:pPr lvl="1"/>
            <a:r>
              <a:rPr lang="en-US" dirty="0"/>
              <a:t>“.</a:t>
            </a:r>
            <a:r>
              <a:rPr lang="en-US" dirty="0" err="1"/>
              <a:t>yml</a:t>
            </a:r>
            <a:r>
              <a:rPr lang="en-US" dirty="0"/>
              <a:t>”/“.</a:t>
            </a:r>
            <a:r>
              <a:rPr lang="en-US" dirty="0" err="1"/>
              <a:t>yaml</a:t>
            </a:r>
            <a:r>
              <a:rPr lang="en-US" dirty="0"/>
              <a:t>”: YAML (YAML </a:t>
            </a:r>
            <a:r>
              <a:rPr lang="en-US" dirty="0" err="1"/>
              <a:t>Ain't</a:t>
            </a:r>
            <a:r>
              <a:rPr lang="en-US" dirty="0"/>
              <a:t> Markup Language)</a:t>
            </a:r>
          </a:p>
          <a:p>
            <a:r>
              <a:rPr lang="en-US" dirty="0"/>
              <a:t>See following for list of properties:</a:t>
            </a:r>
          </a:p>
          <a:p>
            <a:pPr lvl="1"/>
            <a:r>
              <a:rPr lang="en-US" dirty="0">
                <a:hlinkClick r:id="rId2"/>
              </a:rPr>
              <a:t>https://docs.spring.io/spring-boot/docs/current/reference/html/common-application-properties.html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43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816" y="379085"/>
            <a:ext cx="544010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E2E Testing of REST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816" y="2244434"/>
            <a:ext cx="5722036" cy="4351338"/>
          </a:xfrm>
        </p:spPr>
        <p:txBody>
          <a:bodyPr>
            <a:normAutofit/>
          </a:bodyPr>
          <a:lstStyle/>
          <a:p>
            <a:r>
              <a:rPr lang="en-US" sz="3200" dirty="0"/>
              <a:t>Do HTTP calls, read responses</a:t>
            </a:r>
          </a:p>
          <a:p>
            <a:pPr lvl="1"/>
            <a:r>
              <a:rPr lang="en-US" sz="2400" dirty="0"/>
              <a:t>Specialized libraries, </a:t>
            </a:r>
            <a:r>
              <a:rPr lang="en-US" sz="2400" dirty="0" err="1"/>
              <a:t>eg</a:t>
            </a:r>
            <a:r>
              <a:rPr lang="en-US" sz="2400" dirty="0"/>
              <a:t> in Java the popular </a:t>
            </a:r>
            <a:r>
              <a:rPr lang="en-US" sz="2400" b="1" dirty="0" err="1"/>
              <a:t>RestAssured</a:t>
            </a:r>
            <a:endParaRPr lang="en-US" sz="2400" dirty="0"/>
          </a:p>
          <a:p>
            <a:r>
              <a:rPr lang="en-US" sz="3200" dirty="0"/>
              <a:t>Setup database states</a:t>
            </a:r>
          </a:p>
          <a:p>
            <a:pPr lvl="1"/>
            <a:r>
              <a:rPr lang="en-US" sz="2400" i="1" dirty="0"/>
              <a:t>before</a:t>
            </a:r>
            <a:r>
              <a:rPr lang="en-US" sz="2400" dirty="0"/>
              <a:t>: add test data</a:t>
            </a:r>
          </a:p>
          <a:p>
            <a:pPr lvl="1"/>
            <a:r>
              <a:rPr lang="en-US" sz="2400" i="1" dirty="0"/>
              <a:t>after</a:t>
            </a:r>
            <a:r>
              <a:rPr lang="en-US" sz="2400" dirty="0"/>
              <a:t>: clean state</a:t>
            </a:r>
          </a:p>
          <a:p>
            <a:r>
              <a:rPr lang="en-US" sz="3200" dirty="0"/>
              <a:t>There can also be other environment entities to handle</a:t>
            </a:r>
          </a:p>
          <a:p>
            <a:pPr lvl="1"/>
            <a:r>
              <a:rPr lang="en-US" sz="2400" dirty="0" err="1"/>
              <a:t>eg</a:t>
            </a:r>
            <a:r>
              <a:rPr lang="en-US" sz="2400" dirty="0"/>
              <a:t>, connection to other services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6109" y="466322"/>
            <a:ext cx="5876152" cy="29446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35851" y="3941144"/>
            <a:ext cx="57343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@Test</a:t>
            </a:r>
          </a:p>
          <a:p>
            <a:r>
              <a:rPr lang="en-US" dirty="0"/>
              <a:t>public void test0() throws Exception {</a:t>
            </a:r>
          </a:p>
          <a:p>
            <a:r>
              <a:rPr lang="en-US" dirty="0"/>
              <a:t>          </a:t>
            </a:r>
          </a:p>
          <a:p>
            <a:r>
              <a:rPr lang="en-US" dirty="0"/>
              <a:t>          given().</a:t>
            </a:r>
            <a:r>
              <a:rPr lang="en-US" b="1" dirty="0"/>
              <a:t>header</a:t>
            </a:r>
            <a:r>
              <a:rPr lang="en-US" dirty="0"/>
              <a:t>("Authorization", "</a:t>
            </a:r>
            <a:r>
              <a:rPr lang="en-US" dirty="0" err="1"/>
              <a:t>ApiKey</a:t>
            </a:r>
            <a:r>
              <a:rPr lang="en-US" dirty="0"/>
              <a:t> user")</a:t>
            </a:r>
          </a:p>
          <a:p>
            <a:r>
              <a:rPr lang="en-US" dirty="0"/>
              <a:t>                      </a:t>
            </a:r>
            <a:r>
              <a:rPr lang="mr-IN" dirty="0"/>
              <a:t>.</a:t>
            </a:r>
            <a:r>
              <a:rPr lang="mr-IN" b="1" dirty="0" err="1"/>
              <a:t>accept</a:t>
            </a:r>
            <a:r>
              <a:rPr lang="mr-IN" dirty="0"/>
              <a:t>("*/*")</a:t>
            </a:r>
          </a:p>
          <a:p>
            <a:r>
              <a:rPr lang="en-US" dirty="0"/>
              <a:t>                      .</a:t>
            </a:r>
            <a:r>
              <a:rPr lang="en-US" b="1" dirty="0"/>
              <a:t>get</a:t>
            </a:r>
            <a:r>
              <a:rPr lang="en-US" dirty="0"/>
              <a:t>(</a:t>
            </a:r>
            <a:r>
              <a:rPr lang="mr-IN" dirty="0"/>
              <a:t>”</a:t>
            </a:r>
            <a:r>
              <a:rPr lang="en-US" dirty="0" err="1"/>
              <a:t>www.foo.com</a:t>
            </a:r>
            <a:r>
              <a:rPr lang="mr-IN" dirty="0"/>
              <a:t>/</a:t>
            </a:r>
            <a:r>
              <a:rPr lang="mr-IN" dirty="0" err="1"/>
              <a:t>api</a:t>
            </a:r>
            <a:r>
              <a:rPr lang="mr-IN" dirty="0"/>
              <a:t>/v1/</a:t>
            </a:r>
            <a:r>
              <a:rPr lang="mr-IN" dirty="0" err="1"/>
              <a:t>media_files</a:t>
            </a:r>
            <a:r>
              <a:rPr lang="mr-IN" dirty="0"/>
              <a:t>/</a:t>
            </a:r>
            <a:r>
              <a:rPr lang="en-US" dirty="0"/>
              <a:t>42”</a:t>
            </a:r>
            <a:r>
              <a:rPr lang="mr-IN" dirty="0"/>
              <a:t>)</a:t>
            </a:r>
          </a:p>
          <a:p>
            <a:r>
              <a:rPr lang="en-US" dirty="0"/>
              <a:t>	    .then()</a:t>
            </a:r>
          </a:p>
          <a:p>
            <a:r>
              <a:rPr lang="en-US" dirty="0"/>
              <a:t>                      .</a:t>
            </a:r>
            <a:r>
              <a:rPr lang="en-US" b="1" dirty="0" err="1"/>
              <a:t>statusCode</a:t>
            </a:r>
            <a:r>
              <a:rPr lang="en-US" dirty="0"/>
              <a:t>(200);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96962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Repository Modules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2740"/>
          </a:xfrm>
        </p:spPr>
        <p:txBody>
          <a:bodyPr>
            <a:normAutofit/>
          </a:bodyPr>
          <a:lstStyle/>
          <a:p>
            <a:r>
              <a:rPr lang="en-US" i="1" dirty="0"/>
              <a:t>NOTE: most of the explanations will be directly in the code as comments, and not here in the slides</a:t>
            </a:r>
            <a:endParaRPr lang="en-US" b="1" dirty="0"/>
          </a:p>
          <a:p>
            <a:r>
              <a:rPr lang="en-US" b="1" dirty="0"/>
              <a:t>advanced/example-news</a:t>
            </a:r>
          </a:p>
          <a:p>
            <a:r>
              <a:rPr lang="en-US" b="1" dirty="0"/>
              <a:t>advanced/rest/news-rest</a:t>
            </a:r>
          </a:p>
          <a:p>
            <a:r>
              <a:rPr lang="en-US" dirty="0"/>
              <a:t>Study relevant sections in RFC-7230 and RFC-7231 </a:t>
            </a:r>
          </a:p>
          <a:p>
            <a:r>
              <a:rPr lang="en-US" dirty="0"/>
              <a:t>Study relevant sections in </a:t>
            </a:r>
            <a:r>
              <a:rPr lang="en-US" i="1" dirty="0"/>
              <a:t>RESTful Service Best Practices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32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URI (Uniform Resource Identifier)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521" y="1825625"/>
            <a:ext cx="11926958" cy="5032375"/>
          </a:xfrm>
        </p:spPr>
        <p:txBody>
          <a:bodyPr>
            <a:normAutofit/>
          </a:bodyPr>
          <a:lstStyle/>
          <a:p>
            <a:r>
              <a:rPr lang="en-US" dirty="0"/>
              <a:t>String of characters used to identify a resource</a:t>
            </a:r>
          </a:p>
          <a:p>
            <a:r>
              <a:rPr lang="en-US" dirty="0"/>
              <a:t>A URL is a URI: </a:t>
            </a:r>
          </a:p>
          <a:p>
            <a:pPr lvl="1"/>
            <a:r>
              <a:rPr lang="en-US" dirty="0"/>
              <a:t>Exactly same format</a:t>
            </a:r>
          </a:p>
          <a:p>
            <a:pPr lvl="1"/>
            <a:r>
              <a:rPr lang="en-US" dirty="0"/>
              <a:t>In URL, the resource is typically located on a network</a:t>
            </a:r>
          </a:p>
          <a:p>
            <a:pPr lvl="1"/>
            <a:r>
              <a:rPr lang="en-US" dirty="0"/>
              <a:t>Given a URL, you should be able to access the resource, which is not necessarily true for URI </a:t>
            </a:r>
          </a:p>
          <a:p>
            <a:r>
              <a:rPr lang="en-US" dirty="0"/>
              <a:t>The distinction between URL and URI is conceptually very thin</a:t>
            </a:r>
          </a:p>
          <a:p>
            <a:pPr lvl="1"/>
            <a:r>
              <a:rPr lang="en-US" dirty="0"/>
              <a:t>Most people use the two terms interchangeably  </a:t>
            </a:r>
          </a:p>
        </p:txBody>
      </p:sp>
    </p:spTree>
    <p:extLst>
      <p:ext uri="{BB962C8B-B14F-4D97-AF65-F5344CB8AC3E}">
        <p14:creationId xmlns:p14="http://schemas.microsoft.com/office/powerpoint/2010/main" val="3361988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19668</TotalTime>
  <Words>4846</Words>
  <Application>Microsoft Macintosh PowerPoint</Application>
  <PresentationFormat>Widescreen</PresentationFormat>
  <Paragraphs>495</Paragraphs>
  <Slides>84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8" baseType="lpstr">
      <vt:lpstr>Arial</vt:lpstr>
      <vt:lpstr>Calibri</vt:lpstr>
      <vt:lpstr>Calibri Light</vt:lpstr>
      <vt:lpstr>Office Theme</vt:lpstr>
      <vt:lpstr>Enterprise Programming 2  Lesson 02: HTTP and REST</vt:lpstr>
      <vt:lpstr>Goals</vt:lpstr>
      <vt:lpstr>HTTP</vt:lpstr>
      <vt:lpstr>PowerPoint Presentation</vt:lpstr>
      <vt:lpstr>PowerPoint Presentation</vt:lpstr>
      <vt:lpstr>URL (Uniform Resource Locator)</vt:lpstr>
      <vt:lpstr>Cont.</vt:lpstr>
      <vt:lpstr>PowerPoint Presentation</vt:lpstr>
      <vt:lpstr>URI (Uniform Resource Identifier)</vt:lpstr>
      <vt:lpstr>TCP not Enough</vt:lpstr>
      <vt:lpstr>HTTP History</vt:lpstr>
      <vt:lpstr>Http Versioning: What a Mess!!!</vt:lpstr>
      <vt:lpstr>RFC (Request for Comments)</vt:lpstr>
      <vt:lpstr>HTTP 1.1 vs 2</vt:lpstr>
      <vt:lpstr>HTTP Messages: 3 Main Parts</vt:lpstr>
      <vt:lpstr>First line</vt:lpstr>
      <vt:lpstr>Different kinds of Methods</vt:lpstr>
      <vt:lpstr>Method Semantics</vt:lpstr>
      <vt:lpstr>Verbs should not be in paths</vt:lpstr>
      <vt:lpstr>Idempotent Methods</vt:lpstr>
      <vt:lpstr>Which methods are idempotent?</vt:lpstr>
      <vt:lpstr>Headers</vt:lpstr>
      <vt:lpstr>PowerPoint Presentation</vt:lpstr>
      <vt:lpstr>HTTP Body</vt:lpstr>
      <vt:lpstr>PowerPoint Presentation</vt:lpstr>
      <vt:lpstr>PowerPoint Presentation</vt:lpstr>
      <vt:lpstr>PowerPoint Presentation</vt:lpstr>
      <vt:lpstr>HTTP Response</vt:lpstr>
      <vt:lpstr>HTTP Status Codes</vt:lpstr>
      <vt:lpstr>2xx Success</vt:lpstr>
      <vt:lpstr>3xx Redirection</vt:lpstr>
      <vt:lpstr>PowerPoint Presentation</vt:lpstr>
      <vt:lpstr>4xx User Error</vt:lpstr>
      <vt:lpstr>PowerPoint Presentation</vt:lpstr>
      <vt:lpstr>5xx Server Error</vt:lpstr>
      <vt:lpstr>HTTPS (HTTP Secure)</vt:lpstr>
      <vt:lpstr>RESTful APIs</vt:lpstr>
      <vt:lpstr>RESTful APIs </vt:lpstr>
      <vt:lpstr>PowerPoint Presentation</vt:lpstr>
      <vt:lpstr>PowerPoint Presentation</vt:lpstr>
      <vt:lpstr>PowerPoint Presentation</vt:lpstr>
      <vt:lpstr>PowerPoint Presentation</vt:lpstr>
      <vt:lpstr>REST Constraints</vt:lpstr>
      <vt:lpstr>1: Uniform Interface </vt:lpstr>
      <vt:lpstr>2: Stateless</vt:lpstr>
      <vt:lpstr>3: Cacheable</vt:lpstr>
      <vt:lpstr>4: Client–Server</vt:lpstr>
      <vt:lpstr>5: Layered System</vt:lpstr>
      <vt:lpstr>6: Code on Demand (optional)</vt:lpstr>
      <vt:lpstr>The Term “REST”</vt:lpstr>
      <vt:lpstr>Example for a Product Catalog</vt:lpstr>
      <vt:lpstr>Resource Hierarchy</vt:lpstr>
      <vt:lpstr>Cont.</vt:lpstr>
      <vt:lpstr>Backend Representation</vt:lpstr>
      <vt:lpstr>Available URIs</vt:lpstr>
      <vt:lpstr>Cont.</vt:lpstr>
      <vt:lpstr>Path Elements</vt:lpstr>
      <vt:lpstr>Resource Filtering</vt:lpstr>
      <vt:lpstr>Cont.</vt:lpstr>
      <vt:lpstr>Cont.</vt:lpstr>
      <vt:lpstr>Resource Creation</vt:lpstr>
      <vt:lpstr>Cont.</vt:lpstr>
      <vt:lpstr>PUT vs POST</vt:lpstr>
      <vt:lpstr>Cont.</vt:lpstr>
      <vt:lpstr>Resource Representation</vt:lpstr>
      <vt:lpstr>Cont.</vt:lpstr>
      <vt:lpstr>Cont.</vt:lpstr>
      <vt:lpstr>Spring</vt:lpstr>
      <vt:lpstr>Spring Framework</vt:lpstr>
      <vt:lpstr>Why the name “Spring”?</vt:lpstr>
      <vt:lpstr>Spring vs SpringBoot</vt:lpstr>
      <vt:lpstr>Popularity </vt:lpstr>
      <vt:lpstr>Spring In This Course</vt:lpstr>
      <vt:lpstr>REST With SpringBoot</vt:lpstr>
      <vt:lpstr>Spring Beans</vt:lpstr>
      <vt:lpstr>PowerPoint Presentation</vt:lpstr>
      <vt:lpstr>Entry Point</vt:lpstr>
      <vt:lpstr>Spring’s “Magic”</vt:lpstr>
      <vt:lpstr>Proxy Classes</vt:lpstr>
      <vt:lpstr>Anatomy of a Proxy Class</vt:lpstr>
      <vt:lpstr>Dependency Injection (DI)</vt:lpstr>
      <vt:lpstr>Configurations</vt:lpstr>
      <vt:lpstr>E2E Testing of REST APIs</vt:lpstr>
      <vt:lpstr>Git Repository Modules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Bogdan Marculescu</cp:lastModifiedBy>
  <cp:revision>280</cp:revision>
  <cp:lastPrinted>2021-08-29T17:32:51Z</cp:lastPrinted>
  <dcterms:created xsi:type="dcterms:W3CDTF">2017-12-10T14:32:25Z</dcterms:created>
  <dcterms:modified xsi:type="dcterms:W3CDTF">2021-09-03T08:14:33Z</dcterms:modified>
</cp:coreProperties>
</file>